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41"/>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9" autoAdjust="0"/>
    <p:restoredTop sz="94660"/>
  </p:normalViewPr>
  <p:slideViewPr>
    <p:cSldViewPr>
      <p:cViewPr varScale="1">
        <p:scale>
          <a:sx n="69" d="100"/>
          <a:sy n="69" d="100"/>
        </p:scale>
        <p:origin x="-53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E7F1741B-0414-414B-A479-A6673D832264}" type="datetimeFigureOut">
              <a:rPr lang="en-US" smtClean="0"/>
              <a:t>8/15/2009</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E8CBF57F-4CC7-4579-8348-DC4AEF881E5A}"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515C0799-0754-445C-82A8-32D59D3001A2}" type="datetimeFigureOut">
              <a:rPr lang="en-US" smtClean="0"/>
              <a:pPr/>
              <a:t>8/15/2009</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6C515B-66A4-4DC5-833C-3550523845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5C0799-0754-445C-82A8-32D59D3001A2}" type="datetimeFigureOut">
              <a:rPr lang="en-US" smtClean="0"/>
              <a:pPr/>
              <a:t>8/15/2009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6C515B-66A4-4DC5-833C-3550523845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5C0799-0754-445C-82A8-32D59D3001A2}" type="datetimeFigureOut">
              <a:rPr lang="en-US" smtClean="0"/>
              <a:pPr/>
              <a:t>8/15/2009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6C515B-66A4-4DC5-833C-3550523845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5C0799-0754-445C-82A8-32D59D3001A2}" type="datetimeFigureOut">
              <a:rPr lang="en-US" smtClean="0"/>
              <a:pPr/>
              <a:t>8/15/2009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6C515B-66A4-4DC5-833C-35505238457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15C0799-0754-445C-82A8-32D59D3001A2}" type="datetimeFigureOut">
              <a:rPr lang="en-US" smtClean="0"/>
              <a:pPr/>
              <a:t>8/15/2009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6C515B-66A4-4DC5-833C-35505238457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15C0799-0754-445C-82A8-32D59D3001A2}" type="datetimeFigureOut">
              <a:rPr lang="en-US" smtClean="0"/>
              <a:pPr/>
              <a:t>8/15/2009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6C515B-66A4-4DC5-833C-35505238457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515C0799-0754-445C-82A8-32D59D3001A2}" type="datetimeFigureOut">
              <a:rPr lang="en-US" smtClean="0"/>
              <a:pPr/>
              <a:t>8/15/2009</a:t>
            </a:fld>
            <a:endParaRPr lang="en-US"/>
          </a:p>
        </p:txBody>
      </p:sp>
      <p:sp>
        <p:nvSpPr>
          <p:cNvPr id="27" name="Slide Number Placeholder 26"/>
          <p:cNvSpPr>
            <a:spLocks noGrp="1"/>
          </p:cNvSpPr>
          <p:nvPr>
            <p:ph type="sldNum" sz="quarter" idx="11"/>
          </p:nvPr>
        </p:nvSpPr>
        <p:spPr/>
        <p:txBody>
          <a:bodyPr rtlCol="0"/>
          <a:lstStyle/>
          <a:p>
            <a:fld id="{726C515B-66A4-4DC5-833C-35505238457F}"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515C0799-0754-445C-82A8-32D59D3001A2}" type="datetimeFigureOut">
              <a:rPr lang="en-US" smtClean="0"/>
              <a:pPr/>
              <a:t>8/15/2009</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726C515B-66A4-4DC5-833C-35505238457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5C0799-0754-445C-82A8-32D59D3001A2}" type="datetimeFigureOut">
              <a:rPr lang="en-US" smtClean="0"/>
              <a:pPr/>
              <a:t>8/15/2009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6C515B-66A4-4DC5-833C-3550523845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15C0799-0754-445C-82A8-32D59D3001A2}" type="datetimeFigureOut">
              <a:rPr lang="en-US" smtClean="0"/>
              <a:pPr/>
              <a:t>8/15/2009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6C515B-66A4-4DC5-833C-35505238457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15C0799-0754-445C-82A8-32D59D3001A2}" type="datetimeFigureOut">
              <a:rPr lang="en-US" smtClean="0"/>
              <a:pPr/>
              <a:t>8/15/2009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6C515B-66A4-4DC5-833C-35505238457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15C0799-0754-445C-82A8-32D59D3001A2}" type="datetimeFigureOut">
              <a:rPr lang="en-US" smtClean="0"/>
              <a:pPr/>
              <a:t>8/15/2009</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6C515B-66A4-4DC5-833C-3550523845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smtClean="0"/>
              <a:t>Welcome to Cornerstone Bible Institute</a:t>
            </a:r>
            <a:br>
              <a:rPr lang="en-US" sz="3600" dirty="0" smtClean="0"/>
            </a:br>
            <a:r>
              <a:rPr lang="en-US" sz="3600" dirty="0" smtClean="0"/>
              <a:t>Theology Proper - The Doctrine of God</a:t>
            </a:r>
            <a:endParaRPr lang="en-US" sz="3600" dirty="0"/>
          </a:p>
        </p:txBody>
      </p:sp>
      <p:sp>
        <p:nvSpPr>
          <p:cNvPr id="3" name="Subtitle 2"/>
          <p:cNvSpPr>
            <a:spLocks noGrp="1"/>
          </p:cNvSpPr>
          <p:nvPr>
            <p:ph type="subTitle" idx="1"/>
          </p:nvPr>
        </p:nvSpPr>
        <p:spPr/>
        <p:txBody>
          <a:bodyPr>
            <a:normAutofit/>
          </a:bodyPr>
          <a:lstStyle/>
          <a:p>
            <a:r>
              <a:rPr lang="en-US" sz="2400" dirty="0" smtClean="0"/>
              <a:t>August 15, 22 and September 12</a:t>
            </a:r>
          </a:p>
          <a:p>
            <a:r>
              <a:rPr lang="en-US" sz="2400" dirty="0" smtClean="0"/>
              <a:t>8:30-noon</a:t>
            </a:r>
            <a:endParaRPr lang="en-US" sz="24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Break</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dirty="0" smtClean="0"/>
              <a:t>God Is Spirit</a:t>
            </a:r>
            <a:endParaRPr lang="en-US" sz="4000" dirty="0"/>
          </a:p>
        </p:txBody>
      </p:sp>
      <p:sp>
        <p:nvSpPr>
          <p:cNvPr id="5" name="Subtitle 4"/>
          <p:cNvSpPr>
            <a:spLocks noGrp="1"/>
          </p:cNvSpPr>
          <p:nvPr>
            <p:ph type="subTitle" idx="1"/>
          </p:nvPr>
        </p:nvSpPr>
        <p:spPr/>
        <p:txBody>
          <a:bodyPr>
            <a:normAutofit/>
          </a:bodyPr>
          <a:lstStyle/>
          <a:p>
            <a:r>
              <a:rPr lang="en-US" sz="2400" dirty="0" smtClean="0"/>
              <a:t>Session #2</a:t>
            </a:r>
          </a:p>
          <a:p>
            <a:r>
              <a:rPr lang="en-US" sz="2400" dirty="0" smtClean="0"/>
              <a:t>9:45-10:45am</a:t>
            </a: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 is spirit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John 4:24 - God is spirit, and those who worship him must worship in spirit and truth.</a:t>
            </a:r>
            <a:br>
              <a:rPr lang="en-US" dirty="0" smtClean="0"/>
            </a:br>
            <a:endParaRPr lang="en-US" dirty="0" smtClean="0"/>
          </a:p>
          <a:p>
            <a:r>
              <a:rPr lang="en-US" dirty="0" err="1" smtClean="0"/>
              <a:t>Grudem</a:t>
            </a:r>
            <a:r>
              <a:rPr lang="en-US" dirty="0" smtClean="0"/>
              <a:t> writes, “God’s spirituality means that God exists as a being that is not made of any matter, has no parts or dimensions, is unable to be perceived by our bodily senses, and is more excellent than any other kind of existence.” </a:t>
            </a:r>
            <a:br>
              <a:rPr lang="en-US" dirty="0" smtClean="0"/>
            </a:br>
            <a:endParaRPr lang="en-US" dirty="0" smtClean="0"/>
          </a:p>
          <a:p>
            <a:r>
              <a:rPr lang="en-US" dirty="0" smtClean="0"/>
              <a:t>A.H. Strong – “God is the infinite and perfect Spirit in whom all things have their source, support, and end.”</a:t>
            </a:r>
            <a:br>
              <a:rPr lang="en-US" dirty="0" smtClean="0"/>
            </a:br>
            <a:endParaRPr lang="en-US" dirty="0" smtClean="0"/>
          </a:p>
          <a:p>
            <a:r>
              <a:rPr lang="en-US" dirty="0" smtClean="0"/>
              <a:t>Thomas Watson:  “By spirit I mean God is an immaterial substance, of a pure, </a:t>
            </a:r>
            <a:r>
              <a:rPr lang="en-US" dirty="0" err="1" smtClean="0"/>
              <a:t>subtile</a:t>
            </a:r>
            <a:r>
              <a:rPr lang="en-US" dirty="0" smtClean="0"/>
              <a:t>, unmixed essence, not compounded of body and soul, without all extension of parts.”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 is spirit"</a:t>
            </a:r>
            <a:endParaRPr lang="en-US" dirty="0"/>
          </a:p>
        </p:txBody>
      </p:sp>
      <p:sp>
        <p:nvSpPr>
          <p:cNvPr id="3" name="Content Placeholder 2"/>
          <p:cNvSpPr>
            <a:spLocks noGrp="1"/>
          </p:cNvSpPr>
          <p:nvPr>
            <p:ph idx="1"/>
          </p:nvPr>
        </p:nvSpPr>
        <p:spPr/>
        <p:txBody>
          <a:bodyPr/>
          <a:lstStyle/>
          <a:p>
            <a:pPr marL="633222" indent="-514350">
              <a:buFont typeface="+mj-lt"/>
              <a:buAutoNum type="arabicPeriod"/>
            </a:pPr>
            <a:r>
              <a:rPr lang="en-US" dirty="0" smtClean="0"/>
              <a:t>God's essence is of an immaterial, non-physical nature</a:t>
            </a:r>
            <a:br>
              <a:rPr lang="en-US" dirty="0" smtClean="0"/>
            </a:br>
            <a:endParaRPr lang="en-US" dirty="0" smtClean="0"/>
          </a:p>
          <a:p>
            <a:pPr marL="925830" lvl="1" indent="-514350"/>
            <a:r>
              <a:rPr lang="en-US" dirty="0" smtClean="0"/>
              <a:t>Luke 24:39 - “See my hands and my feet, that it is I myself.  Touch me, and see.  For a spirit does not have flesh and bones as you see that I have.”</a:t>
            </a:r>
            <a:br>
              <a:rPr lang="en-US" dirty="0" smtClean="0"/>
            </a:br>
            <a:endParaRPr lang="en-US" dirty="0" smtClean="0"/>
          </a:p>
          <a:p>
            <a:pPr marL="633222" indent="-514350">
              <a:buFont typeface="+mj-lt"/>
              <a:buAutoNum type="arabicPeriod"/>
            </a:pPr>
            <a:r>
              <a:rPr lang="en-US" dirty="0" smtClean="0"/>
              <a:t>In His essential nature or essence, God is </a:t>
            </a:r>
            <a:r>
              <a:rPr lang="en-US" b="1" i="1" dirty="0" smtClean="0"/>
              <a:t>not like us.</a:t>
            </a:r>
            <a:endParaRPr lang="en-US" b="1"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Feinberg</a:t>
            </a:r>
            <a:endParaRPr lang="en-US" dirty="0"/>
          </a:p>
        </p:txBody>
      </p:sp>
      <p:sp>
        <p:nvSpPr>
          <p:cNvPr id="3" name="Content Placeholder 2"/>
          <p:cNvSpPr>
            <a:spLocks noGrp="1"/>
          </p:cNvSpPr>
          <p:nvPr>
            <p:ph idx="1"/>
          </p:nvPr>
        </p:nvSpPr>
        <p:spPr/>
        <p:txBody>
          <a:bodyPr/>
          <a:lstStyle/>
          <a:p>
            <a:r>
              <a:rPr lang="en-US" dirty="0" smtClean="0"/>
              <a:t> “Material things are extended and bounded things.  We can observe where one material object ends and another begins.  In contrast, immaterial things are not made of matter, are not extended, and have no physical boundaries. . . The difference between material and immaterial things is considerable.”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Three Implications for our Understanding of God:</a:t>
            </a:r>
            <a:endParaRPr lang="en-US" dirty="0"/>
          </a:p>
        </p:txBody>
      </p:sp>
      <p:sp>
        <p:nvSpPr>
          <p:cNvPr id="3" name="Content Placeholder 2"/>
          <p:cNvSpPr>
            <a:spLocks noGrp="1"/>
          </p:cNvSpPr>
          <p:nvPr>
            <p:ph idx="1"/>
          </p:nvPr>
        </p:nvSpPr>
        <p:spPr>
          <a:xfrm>
            <a:off x="457200" y="2380488"/>
            <a:ext cx="8229600" cy="4325112"/>
          </a:xfrm>
        </p:spPr>
        <p:txBody>
          <a:bodyPr/>
          <a:lstStyle/>
          <a:p>
            <a:pPr marL="633222" indent="-514350">
              <a:buFont typeface="+mj-lt"/>
              <a:buAutoNum type="arabicPeriod"/>
            </a:pPr>
            <a:r>
              <a:rPr lang="en-US" dirty="0" smtClean="0"/>
              <a:t>God's Immensity</a:t>
            </a:r>
            <a:br>
              <a:rPr lang="en-US" dirty="0" smtClean="0"/>
            </a:br>
            <a:endParaRPr lang="en-US" dirty="0" smtClean="0"/>
          </a:p>
          <a:p>
            <a:pPr marL="633222" indent="-514350">
              <a:buFont typeface="+mj-lt"/>
              <a:buAutoNum type="arabicPeriod"/>
            </a:pPr>
            <a:r>
              <a:rPr lang="en-US" dirty="0" smtClean="0"/>
              <a:t>God's Invisibility</a:t>
            </a:r>
            <a:br>
              <a:rPr lang="en-US" dirty="0" smtClean="0"/>
            </a:br>
            <a:endParaRPr lang="en-US" dirty="0" smtClean="0"/>
          </a:p>
          <a:p>
            <a:pPr marL="633222" indent="-514350">
              <a:buFont typeface="+mj-lt"/>
              <a:buAutoNum type="arabicPeriod"/>
            </a:pPr>
            <a:r>
              <a:rPr lang="en-US" dirty="0" smtClean="0"/>
              <a:t>God's Interest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Immensity</a:t>
            </a:r>
            <a:endParaRPr lang="en-US" dirty="0"/>
          </a:p>
        </p:txBody>
      </p:sp>
      <p:sp>
        <p:nvSpPr>
          <p:cNvPr id="3" name="Content Placeholder 2"/>
          <p:cNvSpPr>
            <a:spLocks noGrp="1"/>
          </p:cNvSpPr>
          <p:nvPr>
            <p:ph idx="1"/>
          </p:nvPr>
        </p:nvSpPr>
        <p:spPr/>
        <p:txBody>
          <a:bodyPr/>
          <a:lstStyle/>
          <a:p>
            <a:r>
              <a:rPr lang="en-US" b="1" dirty="0" smtClean="0"/>
              <a:t>God both pervades His creation and at the same time transcends it.</a:t>
            </a:r>
            <a:br>
              <a:rPr lang="en-US" b="1" dirty="0" smtClean="0"/>
            </a:br>
            <a:endParaRPr lang="en-US" b="1" dirty="0" smtClean="0"/>
          </a:p>
          <a:p>
            <a:r>
              <a:rPr lang="en-US" dirty="0" smtClean="0"/>
              <a:t>1 Kings 8:27 - </a:t>
            </a:r>
            <a:r>
              <a:rPr lang="en-US" i="1" dirty="0" smtClean="0"/>
              <a:t>Behold, heaven and the highest heaven cannot contain you;</a:t>
            </a:r>
            <a:r>
              <a:rPr lang="en-US" dirty="0" smtClean="0"/>
              <a:t/>
            </a:r>
            <a:br>
              <a:rPr lang="en-US" dirty="0" smtClean="0"/>
            </a:br>
            <a:endParaRPr lang="en-US" dirty="0" smtClean="0"/>
          </a:p>
          <a:p>
            <a:r>
              <a:rPr lang="en-US" dirty="0" smtClean="0"/>
              <a:t>God is "present in the totality of his being at each point in space."  (Feinberg)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Invisibility</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1 Timothy 1:17 – </a:t>
            </a:r>
            <a:r>
              <a:rPr lang="en-US" i="1" dirty="0" smtClean="0"/>
              <a:t>To the King of ages, immortal, invisible, the only God, be honor and glory forever and ever.  Amen. </a:t>
            </a:r>
            <a:br>
              <a:rPr lang="en-US" i="1" dirty="0" smtClean="0"/>
            </a:br>
            <a:endParaRPr lang="en-US" i="1" dirty="0" smtClean="0"/>
          </a:p>
          <a:p>
            <a:r>
              <a:rPr lang="en-US" dirty="0" smtClean="0"/>
              <a:t>1 Timothy 6:15 </a:t>
            </a:r>
            <a:r>
              <a:rPr lang="en-US" i="1" dirty="0" smtClean="0"/>
              <a:t>– he who is the blessed and only Sovereign, the King of kings and Lord of lords, who alone has immortality, who dwells in unapproachable light, whom no one has ever seen or can see.  To him be honor and eternal dominion.  Amen. </a:t>
            </a:r>
            <a:br>
              <a:rPr lang="en-US" i="1" dirty="0" smtClean="0"/>
            </a:br>
            <a:endParaRPr lang="en-US" i="1" dirty="0" smtClean="0"/>
          </a:p>
          <a:p>
            <a:r>
              <a:rPr lang="en-US" dirty="0" smtClean="0"/>
              <a:t>John 1:18 </a:t>
            </a:r>
            <a:r>
              <a:rPr lang="en-US" i="1" dirty="0" smtClean="0"/>
              <a:t>– No one has ever seen God; the only God, who is at the Father’s side, he has made him known.</a:t>
            </a:r>
            <a:br>
              <a:rPr lang="en-US" i="1" dirty="0" smtClean="0"/>
            </a:br>
            <a:endParaRPr lang="en-US" i="1" dirty="0" smtClean="0"/>
          </a:p>
          <a:p>
            <a:r>
              <a:rPr lang="en-US" dirty="0" smtClean="0"/>
              <a:t>1 John 4:12, 20 </a:t>
            </a:r>
            <a:r>
              <a:rPr lang="en-US" i="1" dirty="0" smtClean="0"/>
              <a:t>– No one has ever seen God. . . </a:t>
            </a:r>
            <a:br>
              <a:rPr lang="en-US" i="1" dirty="0" smtClean="0"/>
            </a:br>
            <a:endParaRPr lang="en-US" i="1" dirty="0" smtClean="0"/>
          </a:p>
          <a:p>
            <a:r>
              <a:rPr lang="en-US" dirty="0" smtClean="0"/>
              <a:t>Exodus 33:20 </a:t>
            </a:r>
            <a:r>
              <a:rPr lang="en-US" i="1" dirty="0" smtClean="0"/>
              <a:t>– you cannot see my face, for man shall not see me and live.”</a:t>
            </a:r>
            <a:endParaRPr lang="en-US"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Invisibility</a:t>
            </a:r>
            <a:endParaRPr lang="en-US" dirty="0"/>
          </a:p>
        </p:txBody>
      </p:sp>
      <p:sp>
        <p:nvSpPr>
          <p:cNvPr id="3" name="Content Placeholder 2"/>
          <p:cNvSpPr>
            <a:spLocks noGrp="1"/>
          </p:cNvSpPr>
          <p:nvPr>
            <p:ph idx="1"/>
          </p:nvPr>
        </p:nvSpPr>
        <p:spPr/>
        <p:txBody>
          <a:bodyPr/>
          <a:lstStyle/>
          <a:p>
            <a:r>
              <a:rPr lang="en-US" dirty="0" smtClean="0"/>
              <a:t>“God exists as a being that is not made of any matter, has no parts or dimensions, is unable to be perceived by our bodily senses, and is more excellent than any other kind of existence.” – Wayne </a:t>
            </a:r>
            <a:r>
              <a:rPr lang="en-US" dirty="0" err="1" smtClean="0"/>
              <a:t>Grudem</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066800"/>
          </a:xfrm>
        </p:spPr>
        <p:txBody>
          <a:bodyPr>
            <a:normAutofit fontScale="90000"/>
          </a:bodyPr>
          <a:lstStyle/>
          <a:p>
            <a:r>
              <a:rPr lang="en-US" dirty="0" smtClean="0"/>
              <a:t>God's Invisibility and </a:t>
            </a:r>
            <a:br>
              <a:rPr lang="en-US" dirty="0" smtClean="0"/>
            </a:br>
            <a:r>
              <a:rPr lang="en-US" dirty="0" smtClean="0"/>
              <a:t>the Ten Commandments</a:t>
            </a:r>
            <a:endParaRPr lang="en-US" dirty="0"/>
          </a:p>
        </p:txBody>
      </p:sp>
      <p:sp>
        <p:nvSpPr>
          <p:cNvPr id="3" name="Content Placeholder 2"/>
          <p:cNvSpPr>
            <a:spLocks noGrp="1"/>
          </p:cNvSpPr>
          <p:nvPr>
            <p:ph idx="1"/>
          </p:nvPr>
        </p:nvSpPr>
        <p:spPr/>
        <p:txBody>
          <a:bodyPr>
            <a:normAutofit lnSpcReduction="10000"/>
          </a:bodyPr>
          <a:lstStyle/>
          <a:p>
            <a:r>
              <a:rPr lang="en-US" dirty="0" smtClean="0"/>
              <a:t>Second Commandment - </a:t>
            </a:r>
            <a:r>
              <a:rPr lang="en-US" i="1" dirty="0" smtClean="0"/>
              <a:t>“You shall have no other gods before me.”  </a:t>
            </a:r>
            <a:r>
              <a:rPr lang="en-US" dirty="0" smtClean="0"/>
              <a:t>(Exodus 20:3)</a:t>
            </a:r>
            <a:br>
              <a:rPr lang="en-US" dirty="0" smtClean="0"/>
            </a:br>
            <a:endParaRPr lang="en-US" dirty="0" smtClean="0"/>
          </a:p>
          <a:p>
            <a:r>
              <a:rPr lang="en-US" dirty="0" smtClean="0"/>
              <a:t>Third Commandment - </a:t>
            </a:r>
            <a:r>
              <a:rPr lang="en-US" i="1" dirty="0" smtClean="0"/>
              <a:t>“You shall not make for yourself a carved image, or any likeness of anything that is in heaven above, or that is in the earth beneath, or that is in the water under the earth.  You shall not bow down to them or serve them, for I the LORD your God am a jealous God,. . .” </a:t>
            </a:r>
            <a:r>
              <a:rPr lang="en-US" dirty="0" smtClean="0"/>
              <a:t>(Exodus 20:4-5)</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The Beauty and Incomprehensibility of God</a:t>
            </a:r>
          </a:p>
        </p:txBody>
      </p:sp>
      <p:sp>
        <p:nvSpPr>
          <p:cNvPr id="5" name="Text Placeholder 4"/>
          <p:cNvSpPr>
            <a:spLocks noGrp="1"/>
          </p:cNvSpPr>
          <p:nvPr>
            <p:ph type="subTitle" idx="1"/>
          </p:nvPr>
        </p:nvSpPr>
        <p:spPr/>
        <p:txBody>
          <a:bodyPr>
            <a:normAutofit/>
          </a:bodyPr>
          <a:lstStyle/>
          <a:p>
            <a:r>
              <a:rPr lang="en-US" sz="2400" dirty="0" smtClean="0"/>
              <a:t>Session #1</a:t>
            </a:r>
          </a:p>
          <a:p>
            <a:r>
              <a:rPr lang="en-US" sz="2400" dirty="0" smtClean="0"/>
              <a:t>8:30-9:30</a:t>
            </a: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066800"/>
          </a:xfrm>
        </p:spPr>
        <p:txBody>
          <a:bodyPr>
            <a:normAutofit fontScale="90000"/>
          </a:bodyPr>
          <a:lstStyle/>
          <a:p>
            <a:r>
              <a:rPr lang="en-US" dirty="0" smtClean="0"/>
              <a:t>The Spirit of Idolatry:  </a:t>
            </a:r>
            <a:br>
              <a:rPr lang="en-US" dirty="0" smtClean="0"/>
            </a:br>
            <a:r>
              <a:rPr lang="en-US" dirty="0" smtClean="0"/>
              <a:t>Reduce God to Physical Forms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Exodus 32:4 – </a:t>
            </a:r>
            <a:r>
              <a:rPr lang="en-US" i="1" dirty="0" smtClean="0"/>
              <a:t>And he received the gold from their hand and fashioned it with a graving tool and made a golden calf.  And they said, “These are your gods, O Israel, who brought you up out of the land of Egypt!”</a:t>
            </a:r>
            <a:r>
              <a:rPr lang="en-US" dirty="0" smtClean="0"/>
              <a:t/>
            </a:r>
            <a:br>
              <a:rPr lang="en-US" dirty="0" smtClean="0"/>
            </a:br>
            <a:endParaRPr lang="en-US" dirty="0" smtClean="0"/>
          </a:p>
          <a:p>
            <a:r>
              <a:rPr lang="en-US" dirty="0" smtClean="0"/>
              <a:t>Romans 1:21-23 – </a:t>
            </a:r>
            <a:r>
              <a:rPr lang="en-US" i="1" dirty="0" smtClean="0"/>
              <a:t>For although they knew God, they did not honor him as God or give thanks to him, but they became futile in their thinking, and their foolish hearts were darkened.  Claiming to be wise, they became fools, and exchanged the glory of the immortal God for images resembling mortal man and birds and animals and reptiles.</a:t>
            </a:r>
            <a:endParaRPr lang="en-US"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True worship</a:t>
            </a:r>
            <a:endParaRPr lang="en-US" dirty="0"/>
          </a:p>
        </p:txBody>
      </p:sp>
      <p:sp>
        <p:nvSpPr>
          <p:cNvPr id="3" name="Content Placeholder 2"/>
          <p:cNvSpPr>
            <a:spLocks noGrp="1"/>
          </p:cNvSpPr>
          <p:nvPr>
            <p:ph idx="1"/>
          </p:nvPr>
        </p:nvSpPr>
        <p:spPr/>
        <p:txBody>
          <a:bodyPr>
            <a:normAutofit fontScale="92500"/>
          </a:bodyPr>
          <a:lstStyle/>
          <a:p>
            <a:r>
              <a:rPr lang="en-US" dirty="0" smtClean="0"/>
              <a:t>John 4:24 - God is spirit, and those who worship him must worship in spirit and truth.</a:t>
            </a:r>
          </a:p>
          <a:p>
            <a:pPr lvl="1"/>
            <a:r>
              <a:rPr lang="en-US" dirty="0" smtClean="0"/>
              <a:t>not a matter of location because God is spirit</a:t>
            </a:r>
          </a:p>
          <a:p>
            <a:pPr lvl="1"/>
            <a:r>
              <a:rPr lang="en-US" dirty="0" smtClean="0"/>
              <a:t>not by sight because God is spirit</a:t>
            </a:r>
          </a:p>
          <a:p>
            <a:pPr lvl="1"/>
            <a:r>
              <a:rPr lang="en-US" dirty="0" smtClean="0"/>
              <a:t>... therefore, true worship is a matter of faith, not sight.</a:t>
            </a:r>
            <a:br>
              <a:rPr lang="en-US" dirty="0" smtClean="0"/>
            </a:br>
            <a:endParaRPr lang="en-US" dirty="0" smtClean="0"/>
          </a:p>
          <a:p>
            <a:r>
              <a:rPr lang="en-US" b="1" dirty="0" smtClean="0"/>
              <a:t>1 Peter 1:8 – Though you have not seen him, you love him.  Though you do not now see him, you believe in him and rejoice with joy that is inexpressible and filled with glory. .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Interest</a:t>
            </a:r>
            <a:endParaRPr lang="en-US" dirty="0"/>
          </a:p>
        </p:txBody>
      </p:sp>
      <p:sp>
        <p:nvSpPr>
          <p:cNvPr id="3" name="Content Placeholder 2"/>
          <p:cNvSpPr>
            <a:spLocks noGrp="1"/>
          </p:cNvSpPr>
          <p:nvPr>
            <p:ph idx="1"/>
          </p:nvPr>
        </p:nvSpPr>
        <p:spPr/>
        <p:txBody>
          <a:bodyPr/>
          <a:lstStyle/>
          <a:p>
            <a:r>
              <a:rPr lang="en-US" b="1" dirty="0" smtClean="0"/>
              <a:t>God is interested in communicating with man in a way that man can understand</a:t>
            </a:r>
            <a:br>
              <a:rPr lang="en-US" b="1" dirty="0" smtClean="0"/>
            </a:br>
            <a:endParaRPr lang="en-US" b="1" dirty="0" smtClean="0"/>
          </a:p>
          <a:p>
            <a:r>
              <a:rPr lang="en-US" dirty="0" smtClean="0"/>
              <a:t>Three Ways God has Communicated with man:</a:t>
            </a:r>
          </a:p>
          <a:p>
            <a:pPr lvl="1"/>
            <a:r>
              <a:rPr lang="en-US" dirty="0" err="1" smtClean="0"/>
              <a:t>Theophanies</a:t>
            </a:r>
            <a:endParaRPr lang="en-US" dirty="0" smtClean="0"/>
          </a:p>
          <a:p>
            <a:pPr lvl="1"/>
            <a:r>
              <a:rPr lang="en-US" dirty="0" smtClean="0"/>
              <a:t>Anthropomorphisms</a:t>
            </a:r>
          </a:p>
          <a:p>
            <a:pPr lvl="1"/>
            <a:r>
              <a:rPr lang="en-US" dirty="0" smtClean="0"/>
              <a:t>Incarnation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Theophanies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visible manifestation of God's glory to a specific person at a specific time.</a:t>
            </a:r>
            <a:br>
              <a:rPr lang="en-US" dirty="0" smtClean="0"/>
            </a:br>
            <a:endParaRPr lang="en-US" dirty="0" smtClean="0"/>
          </a:p>
          <a:p>
            <a:r>
              <a:rPr lang="en-US" dirty="0" smtClean="0"/>
              <a:t>Manifestations of </a:t>
            </a:r>
            <a:r>
              <a:rPr lang="en-US" dirty="0" err="1" smtClean="0"/>
              <a:t>theophanies</a:t>
            </a:r>
            <a:r>
              <a:rPr lang="en-US" dirty="0" smtClean="0"/>
              <a:t>:</a:t>
            </a:r>
          </a:p>
          <a:p>
            <a:pPr lvl="1"/>
            <a:r>
              <a:rPr lang="en-US" dirty="0" smtClean="0"/>
              <a:t>Appeared to Abram (Genesis 17:1-3)</a:t>
            </a:r>
          </a:p>
          <a:p>
            <a:pPr lvl="1"/>
            <a:r>
              <a:rPr lang="en-US" dirty="0" smtClean="0"/>
              <a:t>Appeared to Jacob (Genesis 32:30)</a:t>
            </a:r>
          </a:p>
          <a:p>
            <a:pPr lvl="1"/>
            <a:r>
              <a:rPr lang="en-US" dirty="0" smtClean="0"/>
              <a:t>Appeared to Moses (Exodus 34:6)</a:t>
            </a:r>
          </a:p>
          <a:p>
            <a:pPr lvl="1"/>
            <a:r>
              <a:rPr lang="en-US" dirty="0" smtClean="0"/>
              <a:t>Appeared to </a:t>
            </a:r>
            <a:r>
              <a:rPr lang="en-US" dirty="0" err="1" smtClean="0"/>
              <a:t>Manoah</a:t>
            </a:r>
            <a:r>
              <a:rPr lang="en-US" dirty="0" smtClean="0"/>
              <a:t> (Judges 13:21-22)</a:t>
            </a:r>
          </a:p>
          <a:p>
            <a:pPr lvl="1"/>
            <a:r>
              <a:rPr lang="en-US" dirty="0" smtClean="0"/>
              <a:t>Appeared to Isaiah (Isaiah 6:5)</a:t>
            </a:r>
          </a:p>
          <a:p>
            <a:pPr lvl="1"/>
            <a:r>
              <a:rPr lang="en-US" dirty="0" smtClean="0"/>
              <a:t>Appeared to Saul (Acts 9)</a:t>
            </a:r>
          </a:p>
          <a:p>
            <a:pPr lvl="1"/>
            <a:r>
              <a:rPr lang="en-US" dirty="0" smtClean="0"/>
              <a:t>Appeared to John (Revelation 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20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Anthropomorphisms</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A figure of speech which refers to God in human terms</a:t>
            </a:r>
            <a:br>
              <a:rPr lang="en-US" b="1" dirty="0" smtClean="0"/>
            </a:br>
            <a:endParaRPr lang="en-US" dirty="0" smtClean="0"/>
          </a:p>
          <a:p>
            <a:r>
              <a:rPr lang="en-US" dirty="0" smtClean="0"/>
              <a:t>Psalm 17:8 – </a:t>
            </a:r>
            <a:r>
              <a:rPr lang="en-US" i="1" dirty="0" smtClean="0"/>
              <a:t>which says, “hide me in the shadow of your wings” </a:t>
            </a:r>
            <a:r>
              <a:rPr lang="en-US" dirty="0" smtClean="0"/>
              <a:t/>
            </a:r>
            <a:br>
              <a:rPr lang="en-US" dirty="0" smtClean="0"/>
            </a:br>
            <a:endParaRPr lang="en-US" dirty="0" smtClean="0"/>
          </a:p>
          <a:p>
            <a:r>
              <a:rPr lang="en-US" dirty="0" smtClean="0"/>
              <a:t>Numbers 11:23 – </a:t>
            </a:r>
            <a:r>
              <a:rPr lang="en-US" i="1" dirty="0" smtClean="0"/>
              <a:t>Is the LORD’s hand shortened?</a:t>
            </a:r>
            <a:r>
              <a:rPr lang="en-US" dirty="0" smtClean="0"/>
              <a:t/>
            </a:r>
            <a:br>
              <a:rPr lang="en-US" dirty="0" smtClean="0"/>
            </a:br>
            <a:endParaRPr lang="en-US" dirty="0" smtClean="0"/>
          </a:p>
          <a:p>
            <a:r>
              <a:rPr lang="en-US" dirty="0" smtClean="0"/>
              <a:t>Deuteronomy 4:34 – </a:t>
            </a:r>
            <a:r>
              <a:rPr lang="en-US" i="1" dirty="0" smtClean="0"/>
              <a:t>by a mighty hand and an outstretched arm. . . </a:t>
            </a:r>
            <a:r>
              <a:rPr lang="en-US" dirty="0" smtClean="0"/>
              <a:t/>
            </a:r>
            <a:br>
              <a:rPr lang="en-US" dirty="0" smtClean="0"/>
            </a:br>
            <a:endParaRPr lang="en-US" dirty="0" smtClean="0"/>
          </a:p>
          <a:p>
            <a:r>
              <a:rPr lang="en-US" dirty="0" smtClean="0"/>
              <a:t>2 Chronicles 16:9 – </a:t>
            </a:r>
            <a:r>
              <a:rPr lang="en-US" i="1" dirty="0" smtClean="0"/>
              <a:t>For the eyes of the LORD run to and fro throughout the whole earth, to give strong support to those whose heart is blameless toward him. . .</a:t>
            </a:r>
            <a:endParaRPr lang="en-US"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Anthropomorphisms</a:t>
            </a:r>
            <a:endParaRPr lang="en-US" dirty="0"/>
          </a:p>
        </p:txBody>
      </p:sp>
      <p:sp>
        <p:nvSpPr>
          <p:cNvPr id="3" name="Content Placeholder 2"/>
          <p:cNvSpPr>
            <a:spLocks noGrp="1"/>
          </p:cNvSpPr>
          <p:nvPr>
            <p:ph idx="1"/>
          </p:nvPr>
        </p:nvSpPr>
        <p:spPr/>
        <p:txBody>
          <a:bodyPr>
            <a:normAutofit lnSpcReduction="10000"/>
          </a:bodyPr>
          <a:lstStyle/>
          <a:p>
            <a:r>
              <a:rPr lang="en-US" dirty="0" smtClean="0"/>
              <a:t>Examples</a:t>
            </a:r>
          </a:p>
          <a:p>
            <a:pPr lvl="1"/>
            <a:r>
              <a:rPr lang="en-US" dirty="0" smtClean="0"/>
              <a:t>the face of God (Exodus 33:20)</a:t>
            </a:r>
          </a:p>
          <a:p>
            <a:pPr lvl="1"/>
            <a:r>
              <a:rPr lang="en-US" dirty="0" smtClean="0"/>
              <a:t>the eyes of God (Psalm 11:4)</a:t>
            </a:r>
          </a:p>
          <a:p>
            <a:pPr lvl="1"/>
            <a:r>
              <a:rPr lang="en-US" dirty="0" smtClean="0"/>
              <a:t>the ears of God (Psalm 55:1)</a:t>
            </a:r>
          </a:p>
          <a:p>
            <a:pPr lvl="1"/>
            <a:r>
              <a:rPr lang="en-US" dirty="0" smtClean="0"/>
              <a:t>the mouth of God (Deuteronomy 8:30)</a:t>
            </a:r>
          </a:p>
          <a:p>
            <a:pPr lvl="1"/>
            <a:r>
              <a:rPr lang="en-US" dirty="0" smtClean="0"/>
              <a:t>the lips of God (Job 11:5) </a:t>
            </a:r>
          </a:p>
          <a:p>
            <a:pPr lvl="1"/>
            <a:r>
              <a:rPr lang="en-US" dirty="0" smtClean="0"/>
              <a:t>the tongue of God (Isaiah 30:27)</a:t>
            </a:r>
          </a:p>
          <a:p>
            <a:pPr lvl="1"/>
            <a:r>
              <a:rPr lang="en-US" dirty="0" smtClean="0"/>
              <a:t>the back of God (Jeremiah 18:17) </a:t>
            </a:r>
          </a:p>
          <a:p>
            <a:pPr lvl="1"/>
            <a:r>
              <a:rPr lang="en-US" dirty="0" smtClean="0"/>
              <a:t>the finger of God (Exodus 8:19)</a:t>
            </a:r>
          </a:p>
          <a:p>
            <a:pPr lvl="1"/>
            <a:r>
              <a:rPr lang="en-US" dirty="0" smtClean="0"/>
              <a:t>the foot of God (Isaiah 66:1)</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Incarnation</a:t>
            </a:r>
            <a:endParaRPr lang="en-US" dirty="0"/>
          </a:p>
        </p:txBody>
      </p:sp>
      <p:sp>
        <p:nvSpPr>
          <p:cNvPr id="3" name="Content Placeholder 2"/>
          <p:cNvSpPr>
            <a:spLocks noGrp="1"/>
          </p:cNvSpPr>
          <p:nvPr>
            <p:ph idx="1"/>
          </p:nvPr>
        </p:nvSpPr>
        <p:spPr/>
        <p:txBody>
          <a:bodyPr>
            <a:normAutofit lnSpcReduction="10000"/>
          </a:bodyPr>
          <a:lstStyle/>
          <a:p>
            <a:r>
              <a:rPr lang="en-US" dirty="0" smtClean="0"/>
              <a:t>John 1:14 – And the Word became flesh and dwelt among us, and we have seen his glory, glory as of the only Son from the Father, full of grace and truth.</a:t>
            </a:r>
            <a:br>
              <a:rPr lang="en-US" dirty="0" smtClean="0"/>
            </a:br>
            <a:endParaRPr lang="en-US" dirty="0" smtClean="0"/>
          </a:p>
          <a:p>
            <a:r>
              <a:rPr lang="en-US" dirty="0" smtClean="0"/>
              <a:t>Hebrews 1:1 – Long ago, at many times and in many ways, God spoke to our fathers by the prophets, but in these last days he has spoken to us by his Son, whom he appointed the heir of all things, through whom also he created the world.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Break</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God with a Name</a:t>
            </a:r>
            <a:endParaRPr lang="en-US" dirty="0"/>
          </a:p>
        </p:txBody>
      </p:sp>
      <p:sp>
        <p:nvSpPr>
          <p:cNvPr id="5" name="Subtitle 4"/>
          <p:cNvSpPr>
            <a:spLocks noGrp="1"/>
          </p:cNvSpPr>
          <p:nvPr>
            <p:ph type="subTitle" idx="1"/>
          </p:nvPr>
        </p:nvSpPr>
        <p:spPr/>
        <p:txBody>
          <a:bodyPr/>
          <a:lstStyle/>
          <a:p>
            <a:r>
              <a:rPr lang="en-US" dirty="0" smtClean="0"/>
              <a:t>Session #3</a:t>
            </a:r>
          </a:p>
          <a:p>
            <a:r>
              <a:rPr lang="en-US" dirty="0" smtClean="0"/>
              <a:t>11:00-12:00</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 of Names in Scripture</a:t>
            </a:r>
            <a:endParaRPr lang="en-US" dirty="0"/>
          </a:p>
        </p:txBody>
      </p:sp>
      <p:sp>
        <p:nvSpPr>
          <p:cNvPr id="3" name="Content Placeholder 2"/>
          <p:cNvSpPr>
            <a:spLocks noGrp="1"/>
          </p:cNvSpPr>
          <p:nvPr>
            <p:ph idx="1"/>
          </p:nvPr>
        </p:nvSpPr>
        <p:spPr/>
        <p:txBody>
          <a:bodyPr/>
          <a:lstStyle/>
          <a:p>
            <a:r>
              <a:rPr lang="en-US" dirty="0" smtClean="0"/>
              <a:t>Abram - "exalted father" </a:t>
            </a:r>
          </a:p>
          <a:p>
            <a:r>
              <a:rPr lang="en-US" dirty="0" smtClean="0"/>
              <a:t>Abraham - "father of nations“</a:t>
            </a:r>
          </a:p>
          <a:p>
            <a:r>
              <a:rPr lang="en-US" dirty="0" err="1" smtClean="0"/>
              <a:t>Sarai</a:t>
            </a:r>
            <a:r>
              <a:rPr lang="en-US" dirty="0" smtClean="0"/>
              <a:t> - "my princess"</a:t>
            </a:r>
          </a:p>
          <a:p>
            <a:r>
              <a:rPr lang="en-US" dirty="0" smtClean="0"/>
              <a:t>Sarah - "princess“</a:t>
            </a:r>
          </a:p>
          <a:p>
            <a:r>
              <a:rPr lang="en-US" dirty="0" smtClean="0"/>
              <a:t>Isaac - "he laughs“</a:t>
            </a:r>
          </a:p>
          <a:p>
            <a:r>
              <a:rPr lang="en-US" dirty="0" smtClean="0"/>
              <a:t>Jacob - "heel-catcher"; "deceiver"</a:t>
            </a:r>
          </a:p>
          <a:p>
            <a:r>
              <a:rPr lang="en-US" dirty="0" smtClean="0"/>
              <a:t>Israel - "he struggles with God"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20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W. </a:t>
            </a:r>
            <a:r>
              <a:rPr lang="en-US" dirty="0" err="1" smtClean="0"/>
              <a:t>Tozer</a:t>
            </a:r>
            <a:endParaRPr lang="en-US" dirty="0"/>
          </a:p>
        </p:txBody>
      </p:sp>
      <p:sp>
        <p:nvSpPr>
          <p:cNvPr id="3" name="Content Placeholder 2"/>
          <p:cNvSpPr>
            <a:spLocks noGrp="1"/>
          </p:cNvSpPr>
          <p:nvPr>
            <p:ph idx="1"/>
          </p:nvPr>
        </p:nvSpPr>
        <p:spPr/>
        <p:txBody>
          <a:bodyPr>
            <a:normAutofit/>
          </a:bodyPr>
          <a:lstStyle/>
          <a:p>
            <a:r>
              <a:rPr lang="en-US" dirty="0" smtClean="0"/>
              <a:t>“What comes into our minds when we think about God is the most important thing about us. . .For this reason the gravest question before the Church is always God Himself, and the most </a:t>
            </a:r>
            <a:r>
              <a:rPr lang="en-US" dirty="0" err="1" smtClean="0"/>
              <a:t>portentious</a:t>
            </a:r>
            <a:r>
              <a:rPr lang="en-US" dirty="0" smtClean="0"/>
              <a:t> fact about any man is not what he at a given time may say or do, but what he in his deep heart conceives God to be like.  We tend by a secret law of the soul to move toward our mental image of God.”</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El</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most simple designation of God in the Old Testament</a:t>
            </a:r>
            <a:br>
              <a:rPr lang="en-US" dirty="0" smtClean="0"/>
            </a:br>
            <a:endParaRPr lang="en-US" dirty="0" smtClean="0"/>
          </a:p>
          <a:p>
            <a:r>
              <a:rPr lang="en-US" dirty="0" smtClean="0"/>
              <a:t>basic idea of power or strength</a:t>
            </a:r>
            <a:br>
              <a:rPr lang="en-US" dirty="0" smtClean="0"/>
            </a:br>
            <a:endParaRPr lang="en-US" dirty="0" smtClean="0"/>
          </a:p>
          <a:p>
            <a:r>
              <a:rPr lang="en-US" dirty="0" smtClean="0"/>
              <a:t>most likely derived from a root that means "to be smitten with fear“</a:t>
            </a:r>
            <a:br>
              <a:rPr lang="en-US" dirty="0" smtClean="0"/>
            </a:br>
            <a:endParaRPr lang="en-US" dirty="0" smtClean="0"/>
          </a:p>
          <a:p>
            <a:r>
              <a:rPr lang="en-US" dirty="0" smtClean="0"/>
              <a:t>points to God as the strong or mighty One, the ultimate object of fear</a:t>
            </a:r>
            <a:br>
              <a:rPr lang="en-US" dirty="0" smtClean="0"/>
            </a:br>
            <a:endParaRPr lang="en-US" dirty="0" smtClean="0"/>
          </a:p>
          <a:p>
            <a:r>
              <a:rPr lang="en-US" dirty="0" smtClean="0"/>
              <a:t>Psalm 19:1 - </a:t>
            </a:r>
            <a:r>
              <a:rPr lang="en-US" i="1" dirty="0" smtClean="0"/>
              <a:t>The heavens declare the glory of God. (El)</a:t>
            </a:r>
            <a:endParaRPr lang="en-US"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Various forms of "El" in Scripture</a:t>
            </a:r>
            <a:endParaRPr lang="en-US" dirty="0"/>
          </a:p>
        </p:txBody>
      </p:sp>
      <p:sp>
        <p:nvSpPr>
          <p:cNvPr id="3" name="Content Placeholder 2"/>
          <p:cNvSpPr>
            <a:spLocks noGrp="1"/>
          </p:cNvSpPr>
          <p:nvPr>
            <p:ph idx="1"/>
          </p:nvPr>
        </p:nvSpPr>
        <p:spPr/>
        <p:txBody>
          <a:bodyPr>
            <a:normAutofit/>
          </a:bodyPr>
          <a:lstStyle/>
          <a:p>
            <a:r>
              <a:rPr lang="en-US" dirty="0" err="1" smtClean="0"/>
              <a:t>Elohim</a:t>
            </a:r>
            <a:r>
              <a:rPr lang="en-US" dirty="0" smtClean="0"/>
              <a:t> - God of unlimited power and strength (Gen. 1:1)</a:t>
            </a:r>
            <a:br>
              <a:rPr lang="en-US" dirty="0" smtClean="0"/>
            </a:br>
            <a:endParaRPr lang="en-US" dirty="0" smtClean="0"/>
          </a:p>
          <a:p>
            <a:r>
              <a:rPr lang="en-US" dirty="0" smtClean="0"/>
              <a:t>El </a:t>
            </a:r>
            <a:r>
              <a:rPr lang="en-US" dirty="0" err="1" smtClean="0"/>
              <a:t>Shaddai</a:t>
            </a:r>
            <a:r>
              <a:rPr lang="en-US" dirty="0" smtClean="0"/>
              <a:t> - "Almighty God" of blessing and comfort (Gen. 17:1)</a:t>
            </a:r>
            <a:br>
              <a:rPr lang="en-US" dirty="0" smtClean="0"/>
            </a:br>
            <a:endParaRPr lang="en-US" dirty="0" smtClean="0"/>
          </a:p>
          <a:p>
            <a:r>
              <a:rPr lang="en-US" dirty="0" smtClean="0"/>
              <a:t>El </a:t>
            </a:r>
            <a:r>
              <a:rPr lang="en-US" dirty="0" err="1" smtClean="0"/>
              <a:t>Elyon</a:t>
            </a:r>
            <a:r>
              <a:rPr lang="en-US" dirty="0" smtClean="0"/>
              <a:t> - "God Most High" (Gen. 14:19-20)</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Yahweh (YHWH)</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Exodus 3:13-15 - </a:t>
            </a:r>
            <a:r>
              <a:rPr lang="en-US" i="1" dirty="0" smtClean="0"/>
              <a:t>Then Moses said to God, "If I come to the people of Israel and say to them, 'The God of your fathers has sent me to you,' and they ask me, 'What is his name?' what shall I say to them?"  God said to Moses, 'I AM WHO I AM."  And he said, "Say this to the people of Israel, 'I AM has sent me to you.'"  God also said to Moses, "Say this to the people of Israel, 'the LORD, the God of your fathers, the God of Abraham, the God of Isaac, and the God of Jacob, has sent me to you.'  This is my name forever, and thus I am to be remembered throughout all generations.</a:t>
            </a:r>
            <a:endParaRPr lang="en-US" i="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Yahweh (YHWH):</a:t>
            </a:r>
            <a:endParaRPr lang="en-US" dirty="0"/>
          </a:p>
        </p:txBody>
      </p:sp>
      <p:sp>
        <p:nvSpPr>
          <p:cNvPr id="3" name="Content Placeholder 2"/>
          <p:cNvSpPr>
            <a:spLocks noGrp="1"/>
          </p:cNvSpPr>
          <p:nvPr>
            <p:ph idx="1"/>
          </p:nvPr>
        </p:nvSpPr>
        <p:spPr/>
        <p:txBody>
          <a:bodyPr>
            <a:normAutofit fontScale="92500"/>
          </a:bodyPr>
          <a:lstStyle/>
          <a:p>
            <a:r>
              <a:rPr lang="en-US" dirty="0" smtClean="0"/>
              <a:t>made up of four consonants in the Hebrew - YHWH.</a:t>
            </a:r>
            <a:br>
              <a:rPr lang="en-US" dirty="0" smtClean="0"/>
            </a:br>
            <a:endParaRPr lang="en-US" dirty="0" smtClean="0"/>
          </a:p>
          <a:p>
            <a:r>
              <a:rPr lang="en-US" dirty="0" smtClean="0"/>
              <a:t>known as a "</a:t>
            </a:r>
            <a:r>
              <a:rPr lang="en-US" dirty="0" err="1" smtClean="0"/>
              <a:t>tetragrammaton</a:t>
            </a:r>
            <a:r>
              <a:rPr lang="en-US" dirty="0" smtClean="0"/>
              <a:t>" - "four letters“</a:t>
            </a:r>
            <a:br>
              <a:rPr lang="en-US" dirty="0" smtClean="0"/>
            </a:br>
            <a:endParaRPr lang="en-US" dirty="0" smtClean="0"/>
          </a:p>
          <a:p>
            <a:r>
              <a:rPr lang="en-US" dirty="0" smtClean="0"/>
              <a:t>most Hebrew scholars believe original vocalization was "Yahweh“</a:t>
            </a:r>
            <a:br>
              <a:rPr lang="en-US" dirty="0" smtClean="0"/>
            </a:br>
            <a:endParaRPr lang="en-US" dirty="0" smtClean="0"/>
          </a:p>
          <a:p>
            <a:r>
              <a:rPr lang="en-US" dirty="0" smtClean="0"/>
              <a:t>used 6,826 times in the Old Testament - indicates God's personal, covenant relationship with His people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Yahweh (YHWH)</a:t>
            </a:r>
            <a:endParaRPr lang="en-US" dirty="0"/>
          </a:p>
        </p:txBody>
      </p:sp>
      <p:sp>
        <p:nvSpPr>
          <p:cNvPr id="3" name="Content Placeholder 2"/>
          <p:cNvSpPr>
            <a:spLocks noGrp="1"/>
          </p:cNvSpPr>
          <p:nvPr>
            <p:ph idx="1"/>
          </p:nvPr>
        </p:nvSpPr>
        <p:spPr/>
        <p:txBody>
          <a:bodyPr/>
          <a:lstStyle/>
          <a:p>
            <a:r>
              <a:rPr lang="en-US" dirty="0" smtClean="0"/>
              <a:t>Yahweh (YHWH) is usually translated with capital letters in our English translation</a:t>
            </a:r>
            <a:br>
              <a:rPr lang="en-US" dirty="0" smtClean="0"/>
            </a:br>
            <a:endParaRPr lang="en-US" dirty="0" smtClean="0"/>
          </a:p>
          <a:p>
            <a:r>
              <a:rPr lang="en-US" dirty="0" smtClean="0"/>
              <a:t>Psalm 110:1 - </a:t>
            </a:r>
            <a:r>
              <a:rPr lang="en-US" i="1" dirty="0" smtClean="0"/>
              <a:t>The LORD says to my Lord:  "Sit at my right hand, until I make your enemies your footstool."</a:t>
            </a:r>
            <a:endParaRPr lang="en-US"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Yahweh (YHWH)</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Yahweh (YHWH) - emphasizes God's attribute of self-existence</a:t>
            </a:r>
            <a:br>
              <a:rPr lang="en-US" dirty="0" smtClean="0"/>
            </a:br>
            <a:endParaRPr lang="en-US" dirty="0" smtClean="0"/>
          </a:p>
          <a:p>
            <a:r>
              <a:rPr lang="en-US" dirty="0" smtClean="0"/>
              <a:t>Exodus 3:14 - </a:t>
            </a:r>
            <a:r>
              <a:rPr lang="en-US" i="1" dirty="0" smtClean="0"/>
              <a:t>God said to Moses, "I AM WHO I AM."  And he said, "Say to the people of Israel, 'I AM has sent me to you.'"  God also said to Moses, "Say this to the people of Israel, 'The LORD, the God of your fathers, the God of Abraham, the God of Isaac, and the God of Jacob, has sent me to you.'  This is my name forever, and thus I am to be remembered throughout all generations.</a:t>
            </a:r>
            <a:endParaRPr lang="en-US"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Self-Existence (</a:t>
            </a:r>
            <a:r>
              <a:rPr lang="en-US" dirty="0" err="1" smtClean="0"/>
              <a:t>Aseity</a:t>
            </a:r>
            <a:r>
              <a:rPr lang="en-US" dirty="0" smtClean="0"/>
              <a:t>)</a:t>
            </a:r>
            <a:endParaRPr lang="en-US" dirty="0"/>
          </a:p>
        </p:txBody>
      </p:sp>
      <p:sp>
        <p:nvSpPr>
          <p:cNvPr id="3" name="Content Placeholder 2"/>
          <p:cNvSpPr>
            <a:spLocks noGrp="1"/>
          </p:cNvSpPr>
          <p:nvPr>
            <p:ph idx="1"/>
          </p:nvPr>
        </p:nvSpPr>
        <p:spPr/>
        <p:txBody>
          <a:bodyPr/>
          <a:lstStyle/>
          <a:p>
            <a:r>
              <a:rPr lang="en-US" dirty="0" smtClean="0"/>
              <a:t>R.C. </a:t>
            </a:r>
            <a:r>
              <a:rPr lang="en-US" dirty="0" err="1" smtClean="0"/>
              <a:t>Sproul</a:t>
            </a:r>
            <a:r>
              <a:rPr lang="en-US" dirty="0" smtClean="0"/>
              <a:t> - "[God's] power of being“</a:t>
            </a:r>
            <a:br>
              <a:rPr lang="en-US" dirty="0" smtClean="0"/>
            </a:br>
            <a:endParaRPr lang="en-US" dirty="0" smtClean="0"/>
          </a:p>
          <a:p>
            <a:r>
              <a:rPr lang="en-US" dirty="0" err="1" smtClean="0"/>
              <a:t>Grudem</a:t>
            </a:r>
            <a:r>
              <a:rPr lang="en-US" dirty="0" smtClean="0"/>
              <a:t> - "God exists by virtue of his very nature, . . . he was never created and never came into being."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r>
              <a:rPr lang="en-US" dirty="0" err="1" smtClean="0"/>
              <a:t>Adonai</a:t>
            </a:r>
            <a:endParaRPr lang="en-US" dirty="0"/>
          </a:p>
        </p:txBody>
      </p:sp>
      <p:sp>
        <p:nvSpPr>
          <p:cNvPr id="3" name="Content Placeholder 2"/>
          <p:cNvSpPr>
            <a:spLocks noGrp="1"/>
          </p:cNvSpPr>
          <p:nvPr>
            <p:ph idx="1"/>
          </p:nvPr>
        </p:nvSpPr>
        <p:spPr/>
        <p:txBody>
          <a:bodyPr>
            <a:normAutofit lnSpcReduction="10000"/>
          </a:bodyPr>
          <a:lstStyle/>
          <a:p>
            <a:r>
              <a:rPr lang="en-US" dirty="0" smtClean="0"/>
              <a:t>not technically a name as it is a title (e.g.  Judge Smith, Officer Jones)</a:t>
            </a:r>
            <a:br>
              <a:rPr lang="en-US" dirty="0" smtClean="0"/>
            </a:br>
            <a:endParaRPr lang="en-US" dirty="0" smtClean="0"/>
          </a:p>
          <a:p>
            <a:r>
              <a:rPr lang="en-US" dirty="0" smtClean="0"/>
              <a:t>"</a:t>
            </a:r>
            <a:r>
              <a:rPr lang="en-US" dirty="0" err="1" smtClean="0"/>
              <a:t>Adonai</a:t>
            </a:r>
            <a:r>
              <a:rPr lang="en-US" dirty="0" smtClean="0"/>
              <a:t> Yahweh" often found together in Scripture</a:t>
            </a:r>
            <a:br>
              <a:rPr lang="en-US" dirty="0" smtClean="0"/>
            </a:br>
            <a:endParaRPr lang="en-US" dirty="0" smtClean="0"/>
          </a:p>
          <a:p>
            <a:r>
              <a:rPr lang="en-US" dirty="0" smtClean="0"/>
              <a:t>Jeremiah 32:17 - </a:t>
            </a:r>
            <a:r>
              <a:rPr lang="en-US" i="1" dirty="0" smtClean="0"/>
              <a:t>'Ah Lord GOD!  It is you who has made the heavens and the earth by your great power and by your outstretched arm!  Nothing is too hard for you.</a:t>
            </a:r>
            <a:endParaRPr lang="en-US"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Adonai</a:t>
            </a:r>
            <a:endParaRPr lang="en-US" dirty="0"/>
          </a:p>
        </p:txBody>
      </p:sp>
      <p:sp>
        <p:nvSpPr>
          <p:cNvPr id="3" name="Content Placeholder 2"/>
          <p:cNvSpPr>
            <a:spLocks noGrp="1"/>
          </p:cNvSpPr>
          <p:nvPr>
            <p:ph idx="1"/>
          </p:nvPr>
        </p:nvSpPr>
        <p:spPr/>
        <p:txBody>
          <a:bodyPr/>
          <a:lstStyle/>
          <a:p>
            <a:r>
              <a:rPr lang="en-US" dirty="0" smtClean="0"/>
              <a:t>comes from Hebrew term "</a:t>
            </a:r>
            <a:r>
              <a:rPr lang="en-US" dirty="0" err="1" smtClean="0"/>
              <a:t>Adon</a:t>
            </a:r>
            <a:r>
              <a:rPr lang="en-US" dirty="0" smtClean="0"/>
              <a:t>“</a:t>
            </a:r>
            <a:br>
              <a:rPr lang="en-US" dirty="0" smtClean="0"/>
            </a:br>
            <a:endParaRPr lang="en-US" dirty="0" smtClean="0"/>
          </a:p>
          <a:p>
            <a:r>
              <a:rPr lang="en-US" dirty="0" smtClean="0"/>
              <a:t>"-</a:t>
            </a:r>
            <a:r>
              <a:rPr lang="en-US" dirty="0" err="1" smtClean="0"/>
              <a:t>ai</a:t>
            </a:r>
            <a:r>
              <a:rPr lang="en-US" dirty="0" smtClean="0"/>
              <a:t>" is a suffix of intensification</a:t>
            </a:r>
            <a:br>
              <a:rPr lang="en-US" dirty="0" smtClean="0"/>
            </a:br>
            <a:endParaRPr lang="en-US" dirty="0" smtClean="0"/>
          </a:p>
          <a:p>
            <a:r>
              <a:rPr lang="en-US" dirty="0" err="1" smtClean="0"/>
              <a:t>Adonai</a:t>
            </a:r>
            <a:r>
              <a:rPr lang="en-US" dirty="0" smtClean="0"/>
              <a:t> - "Supreme Lord"; "Supreme Authority"; "Ultimate Authority"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Jesus</a:t>
            </a:r>
            <a:endParaRPr lang="en-US" dirty="0"/>
          </a:p>
        </p:txBody>
      </p:sp>
      <p:sp>
        <p:nvSpPr>
          <p:cNvPr id="3" name="Content Placeholder 2"/>
          <p:cNvSpPr>
            <a:spLocks noGrp="1"/>
          </p:cNvSpPr>
          <p:nvPr>
            <p:ph idx="1"/>
          </p:nvPr>
        </p:nvSpPr>
        <p:spPr/>
        <p:txBody>
          <a:bodyPr/>
          <a:lstStyle/>
          <a:p>
            <a:r>
              <a:rPr lang="en-US" dirty="0" smtClean="0"/>
              <a:t>Greek translation of the Hebrew name "Joshua".</a:t>
            </a:r>
          </a:p>
          <a:p>
            <a:endParaRPr lang="en-US" dirty="0" smtClean="0"/>
          </a:p>
          <a:p>
            <a:r>
              <a:rPr lang="en-US" dirty="0" smtClean="0"/>
              <a:t>"Joshua" means "Yahweh saves".</a:t>
            </a:r>
            <a:br>
              <a:rPr lang="en-US" dirty="0" smtClean="0"/>
            </a:br>
            <a:endParaRPr lang="en-US" dirty="0" smtClean="0"/>
          </a:p>
          <a:p>
            <a:r>
              <a:rPr lang="en-US" dirty="0" smtClean="0"/>
              <a:t>Matthew 1:21 - She will bear a son, and you shall call his name Jesus, for he will save his people from their sins."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 Spurgeon</a:t>
            </a:r>
            <a:endParaRPr lang="en-US" dirty="0"/>
          </a:p>
        </p:txBody>
      </p:sp>
      <p:sp>
        <p:nvSpPr>
          <p:cNvPr id="3" name="Content Placeholder 2"/>
          <p:cNvSpPr>
            <a:spLocks noGrp="1"/>
          </p:cNvSpPr>
          <p:nvPr>
            <p:ph idx="1"/>
          </p:nvPr>
        </p:nvSpPr>
        <p:spPr/>
        <p:txBody>
          <a:bodyPr>
            <a:normAutofit/>
          </a:bodyPr>
          <a:lstStyle/>
          <a:p>
            <a:r>
              <a:rPr lang="en-US" dirty="0" smtClean="0"/>
              <a:t>“Would you lose your sorrows?  Would you drown your cares?  Then go, plunge yourself in the Godhead’s deepest sea; be lost in his immensity; and you shall come forth as from a couch of rest, refreshed in invigorated.  I know of nothing which can so comfort the soul; so calm the swelling billows of grief and sorrow; so speak peace to the winds of trial, as a devout musing upon the subject of the Godhead.”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Beauty of God</a:t>
            </a:r>
            <a:endParaRPr lang="en-US" dirty="0"/>
          </a:p>
        </p:txBody>
      </p:sp>
      <p:sp>
        <p:nvSpPr>
          <p:cNvPr id="3" name="Content Placeholder 2"/>
          <p:cNvSpPr>
            <a:spLocks noGrp="1"/>
          </p:cNvSpPr>
          <p:nvPr>
            <p:ph idx="1"/>
          </p:nvPr>
        </p:nvSpPr>
        <p:spPr/>
        <p:txBody>
          <a:bodyPr/>
          <a:lstStyle/>
          <a:p>
            <a:r>
              <a:rPr lang="en-US" dirty="0" smtClean="0"/>
              <a:t>“that attribute of God whereby he is the sum of all desirable qualities.” - Wayne </a:t>
            </a:r>
            <a:r>
              <a:rPr lang="en-US" dirty="0" err="1" smtClean="0"/>
              <a:t>Grudem</a:t>
            </a:r>
            <a:r>
              <a:rPr lang="en-US" dirty="0" smtClean="0"/>
              <a:t/>
            </a:r>
            <a:br>
              <a:rPr lang="en-US" dirty="0" smtClean="0"/>
            </a:br>
            <a:endParaRPr lang="en-US" dirty="0" smtClean="0"/>
          </a:p>
          <a:p>
            <a:r>
              <a:rPr lang="en-US" dirty="0" smtClean="0"/>
              <a:t>Psalm 27:4 – “One thing have I asked of the LORD, that will I seek after:  that I will seek after:  that I may dwell in the house of the LORD all the days of my life, to gaze upon the beauty of the LORD and to inquire in his temple.”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Incomprehensibility of God</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Although we can never understand God completely, we can understand Him truly.</a:t>
            </a:r>
            <a:r>
              <a:rPr lang="en-US" dirty="0" smtClean="0"/>
              <a:t/>
            </a:r>
            <a:br>
              <a:rPr lang="en-US" dirty="0" smtClean="0"/>
            </a:br>
            <a:endParaRPr lang="en-US" dirty="0" smtClean="0"/>
          </a:p>
          <a:p>
            <a:r>
              <a:rPr lang="en-US" dirty="0" smtClean="0"/>
              <a:t>Psalm 145:3 – </a:t>
            </a:r>
            <a:r>
              <a:rPr lang="en-US" i="1" dirty="0" smtClean="0"/>
              <a:t>Great is the LORD, and greatly to be praised, and his greatness is unsearchable.</a:t>
            </a:r>
            <a:r>
              <a:rPr lang="en-US" dirty="0" smtClean="0"/>
              <a:t/>
            </a:r>
            <a:br>
              <a:rPr lang="en-US" dirty="0" smtClean="0"/>
            </a:br>
            <a:endParaRPr lang="en-US" dirty="0" smtClean="0"/>
          </a:p>
          <a:p>
            <a:r>
              <a:rPr lang="en-US" dirty="0" smtClean="0"/>
              <a:t>Isaiah 55:8-9 – </a:t>
            </a:r>
            <a:r>
              <a:rPr lang="en-US" i="1" dirty="0" smtClean="0"/>
              <a:t>For my thoughts are not your thoughts, neither are your ways my ways, declares the LORD.  For as the heavens are higher than the earth, so are my ways higher than your ways and my thoughts than your thoughts.</a:t>
            </a:r>
            <a:r>
              <a:rPr lang="en-US" dirty="0" smtClean="0"/>
              <a:t/>
            </a:r>
            <a:br>
              <a:rPr lang="en-US" dirty="0" smtClean="0"/>
            </a:br>
            <a:endParaRPr lang="en-US" dirty="0" smtClean="0"/>
          </a:p>
          <a:p>
            <a:r>
              <a:rPr lang="en-US" dirty="0" smtClean="0"/>
              <a:t>1 Corinthians 2:11 – </a:t>
            </a:r>
            <a:r>
              <a:rPr lang="en-US" i="1" dirty="0" smtClean="0"/>
              <a:t>no one comprehends the thoughts of God except the Spirit of God.</a:t>
            </a:r>
            <a:endParaRPr lang="en-US"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Incomprehensibility of God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difference between God’s being and our is more than the difference between the sun and a candle, more than the difference between the ocean and a raindrop, more than the difference between the arctic ice cap and a snowflake, more than the difference between the universe and the room we are sitting in: God’s being is qualitatively different.  No limitation or imperfection in creation should be projected onto our thought of God.  He is the Creator; all else is creaturely.  All else can pass away in an instant; he necessarily exists forever.” -Wayne </a:t>
            </a:r>
            <a:r>
              <a:rPr lang="en-US" dirty="0" err="1" smtClean="0"/>
              <a:t>Grudem</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066800"/>
          </a:xfrm>
        </p:spPr>
        <p:txBody>
          <a:bodyPr>
            <a:normAutofit fontScale="90000"/>
          </a:bodyPr>
          <a:lstStyle/>
          <a:p>
            <a:r>
              <a:rPr lang="en-US" dirty="0" smtClean="0"/>
              <a:t>Implications of God's Incomprehensibility</a:t>
            </a:r>
            <a:endParaRPr lang="en-US" dirty="0"/>
          </a:p>
        </p:txBody>
      </p:sp>
      <p:sp>
        <p:nvSpPr>
          <p:cNvPr id="3" name="Content Placeholder 2"/>
          <p:cNvSpPr>
            <a:spLocks noGrp="1"/>
          </p:cNvSpPr>
          <p:nvPr>
            <p:ph idx="1"/>
          </p:nvPr>
        </p:nvSpPr>
        <p:spPr/>
        <p:txBody>
          <a:bodyPr/>
          <a:lstStyle/>
          <a:p>
            <a:pPr marL="633222" indent="-514350">
              <a:buFont typeface="+mj-lt"/>
              <a:buAutoNum type="arabicPeriod"/>
            </a:pPr>
            <a:r>
              <a:rPr lang="en-US" dirty="0" smtClean="0"/>
              <a:t>We must come to terms with the </a:t>
            </a:r>
            <a:br>
              <a:rPr lang="en-US" dirty="0" smtClean="0"/>
            </a:br>
            <a:r>
              <a:rPr lang="en-US" dirty="0" smtClean="0"/>
              <a:t>"other-</a:t>
            </a:r>
            <a:r>
              <a:rPr lang="en-US" dirty="0" err="1" smtClean="0"/>
              <a:t>ness</a:t>
            </a:r>
            <a:r>
              <a:rPr lang="en-US" dirty="0" smtClean="0"/>
              <a:t>" of God</a:t>
            </a:r>
            <a:br>
              <a:rPr lang="en-US" dirty="0" smtClean="0"/>
            </a:br>
            <a:endParaRPr lang="en-US" dirty="0" smtClean="0"/>
          </a:p>
          <a:p>
            <a:pPr marL="633222" indent="-514350">
              <a:buFont typeface="+mj-lt"/>
              <a:buAutoNum type="arabicPeriod"/>
            </a:pPr>
            <a:r>
              <a:rPr lang="en-US" dirty="0" smtClean="0"/>
              <a:t>We must become comfortable with mystery</a:t>
            </a:r>
            <a:br>
              <a:rPr lang="en-US" dirty="0" smtClean="0"/>
            </a:br>
            <a:endParaRPr lang="en-US" dirty="0" smtClean="0"/>
          </a:p>
          <a:p>
            <a:pPr marL="633222" indent="-514350">
              <a:buFont typeface="+mj-lt"/>
              <a:buAutoNum type="arabicPeriod"/>
            </a:pPr>
            <a:r>
              <a:rPr lang="en-US" dirty="0" smtClean="0"/>
              <a:t>We must diligently apply ourselves to God's revelation in His Word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Incomprehensibility of God</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Although we can never understand God completely, we can understand Him truly.</a:t>
            </a:r>
            <a:r>
              <a:rPr lang="en-US" dirty="0" smtClean="0"/>
              <a:t/>
            </a:r>
            <a:br>
              <a:rPr lang="en-US" dirty="0" smtClean="0"/>
            </a:br>
            <a:endParaRPr lang="en-US" dirty="0" smtClean="0"/>
          </a:p>
          <a:p>
            <a:r>
              <a:rPr lang="en-US" dirty="0" smtClean="0"/>
              <a:t>1 John 2:13 – </a:t>
            </a:r>
            <a:r>
              <a:rPr lang="en-US" i="1" dirty="0" smtClean="0"/>
              <a:t>I write to you, children, because you know the Father. </a:t>
            </a:r>
            <a:br>
              <a:rPr lang="en-US" i="1" dirty="0" smtClean="0"/>
            </a:br>
            <a:endParaRPr lang="en-US" i="1" dirty="0" smtClean="0"/>
          </a:p>
          <a:p>
            <a:r>
              <a:rPr lang="en-US" dirty="0" smtClean="0"/>
              <a:t>John 17:3 – </a:t>
            </a:r>
            <a:r>
              <a:rPr lang="en-US" i="1" dirty="0" smtClean="0"/>
              <a:t>And this is eternal life, that they know you the only true God, and Jesus Christ whom you have sent. </a:t>
            </a:r>
            <a:r>
              <a:rPr lang="en-US" dirty="0" smtClean="0"/>
              <a:t/>
            </a:r>
            <a:br>
              <a:rPr lang="en-US" dirty="0" smtClean="0"/>
            </a:br>
            <a:endParaRPr lang="en-US" dirty="0" smtClean="0"/>
          </a:p>
          <a:p>
            <a:r>
              <a:rPr lang="en-US" dirty="0" smtClean="0"/>
              <a:t>Jeremiah 9:23-24 – </a:t>
            </a:r>
            <a:r>
              <a:rPr lang="en-US" i="1" dirty="0" smtClean="0"/>
              <a:t>Thus says the LORD:  “Let not the wise man boast in his wisdom, let not the mighty man boast in his might, let not the rich man boast in his riches, but let him who boasts boast in this, that he understands and knows me, that I am the LORD who practices steadfast love, justice, and righteousness in the earth.  For in these things I delight, declares the LORD.” </a:t>
            </a:r>
            <a:endParaRPr lang="en-US"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270</TotalTime>
  <Words>1227</Words>
  <Application>Microsoft Office PowerPoint</Application>
  <PresentationFormat>On-screen Show (4:3)</PresentationFormat>
  <Paragraphs>159</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Urban</vt:lpstr>
      <vt:lpstr>Welcome to Cornerstone Bible Institute Theology Proper - The Doctrine of God</vt:lpstr>
      <vt:lpstr>The Beauty and Incomprehensibility of God</vt:lpstr>
      <vt:lpstr>A. W. Tozer</vt:lpstr>
      <vt:lpstr>C.H. Spurgeon</vt:lpstr>
      <vt:lpstr>The Beauty of God</vt:lpstr>
      <vt:lpstr>The Incomprehensibility of God</vt:lpstr>
      <vt:lpstr>The Incomprehensibility of God</vt:lpstr>
      <vt:lpstr>Implications of God's Incomprehensibility</vt:lpstr>
      <vt:lpstr>The Incomprehensibility of God</vt:lpstr>
      <vt:lpstr>Break</vt:lpstr>
      <vt:lpstr>God Is Spirit</vt:lpstr>
      <vt:lpstr>God is spirit</vt:lpstr>
      <vt:lpstr>"God is spirit"</vt:lpstr>
      <vt:lpstr>John Feinberg</vt:lpstr>
      <vt:lpstr>Three Implications for our Understanding of God:</vt:lpstr>
      <vt:lpstr>God's Immensity</vt:lpstr>
      <vt:lpstr>God's Invisibility</vt:lpstr>
      <vt:lpstr>God's Invisibility</vt:lpstr>
      <vt:lpstr>God's Invisibility and  the Ten Commandments</vt:lpstr>
      <vt:lpstr>The Spirit of Idolatry:   Reduce God to Physical Forms</vt:lpstr>
      <vt:lpstr>True worship</vt:lpstr>
      <vt:lpstr>God's Interest</vt:lpstr>
      <vt:lpstr>Theophanies</vt:lpstr>
      <vt:lpstr>Anthropomorphisms</vt:lpstr>
      <vt:lpstr>Anthropomorphisms</vt:lpstr>
      <vt:lpstr>Incarnation</vt:lpstr>
      <vt:lpstr>Break</vt:lpstr>
      <vt:lpstr>God with a Name</vt:lpstr>
      <vt:lpstr>Meaning of Names in Scripture</vt:lpstr>
      <vt:lpstr>(1) El</vt:lpstr>
      <vt:lpstr>Various forms of "El" in Scripture</vt:lpstr>
      <vt:lpstr>(2) Yahweh (YHWH)</vt:lpstr>
      <vt:lpstr>Yahweh (YHWH):</vt:lpstr>
      <vt:lpstr>Yahweh (YHWH)</vt:lpstr>
      <vt:lpstr>Yahweh (YHWH)</vt:lpstr>
      <vt:lpstr>God's Self-Existence (Aseity)</vt:lpstr>
      <vt:lpstr>(3) Adonai</vt:lpstr>
      <vt:lpstr>Adonai</vt:lpstr>
      <vt:lpstr>(4) Jesus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Cornerstone Bible Institute Theology Proper - The Doctrine of God</dc:title>
  <dc:creator>Adam Bakonis</dc:creator>
  <cp:lastModifiedBy>Adam Bakonis</cp:lastModifiedBy>
  <cp:revision>25</cp:revision>
  <dcterms:created xsi:type="dcterms:W3CDTF">2009-08-14T05:16:44Z</dcterms:created>
  <dcterms:modified xsi:type="dcterms:W3CDTF">2009-08-15T19:03:34Z</dcterms:modified>
</cp:coreProperties>
</file>