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6F3D76-93AE-447D-8B22-8704A6350E93}" type="datetimeFigureOut">
              <a:rPr lang="en-US" smtClean="0"/>
              <a:t>6/6/2009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1B46A-3D37-48DA-B197-401458D3D7E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76F9D3-5ACA-4D66-BB23-6711EC6E0260}" type="datetimeFigureOut">
              <a:rPr lang="en-US" smtClean="0"/>
              <a:pPr/>
              <a:t>6/6/2009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64416A-E874-4E56-BE89-3091A3A0C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6F9D3-5ACA-4D66-BB23-6711EC6E0260}" type="datetimeFigureOut">
              <a:rPr lang="en-US" smtClean="0"/>
              <a:pPr/>
              <a:t>6/6/2009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64416A-E874-4E56-BE89-3091A3A0C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6F9D3-5ACA-4D66-BB23-6711EC6E0260}" type="datetimeFigureOut">
              <a:rPr lang="en-US" smtClean="0"/>
              <a:pPr/>
              <a:t>6/6/2009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64416A-E874-4E56-BE89-3091A3A0C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6F9D3-5ACA-4D66-BB23-6711EC6E0260}" type="datetimeFigureOut">
              <a:rPr lang="en-US" smtClean="0"/>
              <a:pPr/>
              <a:t>6/6/2009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64416A-E874-4E56-BE89-3091A3A0CD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6F9D3-5ACA-4D66-BB23-6711EC6E0260}" type="datetimeFigureOut">
              <a:rPr lang="en-US" smtClean="0"/>
              <a:pPr/>
              <a:t>6/6/2009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64416A-E874-4E56-BE89-3091A3A0CD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6F9D3-5ACA-4D66-BB23-6711EC6E0260}" type="datetimeFigureOut">
              <a:rPr lang="en-US" smtClean="0"/>
              <a:pPr/>
              <a:t>6/6/2009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64416A-E874-4E56-BE89-3091A3A0CD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6F9D3-5ACA-4D66-BB23-6711EC6E0260}" type="datetimeFigureOut">
              <a:rPr lang="en-US" smtClean="0"/>
              <a:pPr/>
              <a:t>6/6/2009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64416A-E874-4E56-BE89-3091A3A0C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6F9D3-5ACA-4D66-BB23-6711EC6E0260}" type="datetimeFigureOut">
              <a:rPr lang="en-US" smtClean="0"/>
              <a:pPr/>
              <a:t>6/6/2009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64416A-E874-4E56-BE89-3091A3A0CD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6F9D3-5ACA-4D66-BB23-6711EC6E0260}" type="datetimeFigureOut">
              <a:rPr lang="en-US" smtClean="0"/>
              <a:pPr/>
              <a:t>6/6/2009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64416A-E874-4E56-BE89-3091A3A0C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B76F9D3-5ACA-4D66-BB23-6711EC6E0260}" type="datetimeFigureOut">
              <a:rPr lang="en-US" smtClean="0"/>
              <a:pPr/>
              <a:t>6/6/2009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64416A-E874-4E56-BE89-3091A3A0C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76F9D3-5ACA-4D66-BB23-6711EC6E0260}" type="datetimeFigureOut">
              <a:rPr lang="en-US" smtClean="0"/>
              <a:pPr/>
              <a:t>6/6/2009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64416A-E874-4E56-BE89-3091A3A0CD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B76F9D3-5ACA-4D66-BB23-6711EC6E0260}" type="datetimeFigureOut">
              <a:rPr lang="en-US" smtClean="0"/>
              <a:pPr/>
              <a:t>6/6/2009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64416A-E874-4E56-BE89-3091A3A0C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Cornerstone Bible Institute</a:t>
            </a:r>
            <a:br>
              <a:rPr lang="en-US" dirty="0" smtClean="0"/>
            </a:br>
            <a:r>
              <a:rPr lang="en-US" dirty="0" smtClean="0"/>
              <a:t>Theology I Class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Session #6</a:t>
            </a:r>
            <a:br>
              <a:rPr lang="en-US" dirty="0" smtClean="0"/>
            </a:br>
            <a:r>
              <a:rPr lang="en-US" dirty="0" smtClean="0"/>
              <a:t>The Attributes of God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Please return in 10 minutes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24078" indent="-514350">
              <a:buFont typeface="+mj-lt"/>
              <a:buAutoNum type="alphaUcPeriod"/>
            </a:pPr>
            <a:r>
              <a:rPr lang="en-US" dirty="0" smtClean="0"/>
              <a:t> Introduction</a:t>
            </a:r>
            <a:br>
              <a:rPr lang="en-US" dirty="0" smtClean="0"/>
            </a:br>
            <a:endParaRPr lang="en-US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Last week’s teaching can be summed up in the one sentence:  </a:t>
            </a:r>
            <a:r>
              <a:rPr lang="en-US" b="1" dirty="0" smtClean="0"/>
              <a:t>I AM WHO I AM. </a:t>
            </a:r>
          </a:p>
          <a:p>
            <a:pPr marL="1088136" lvl="2" indent="-457200"/>
            <a:r>
              <a:rPr lang="en-US" i="1" dirty="0" smtClean="0"/>
              <a:t>Exodus 3:14 – And God said to Moses, “I AM WHO I AM”; and He said, “Thus you shall say to the sons of Israel, ‘I AM has sent me to you.’”</a:t>
            </a:r>
            <a:br>
              <a:rPr lang="en-US" i="1" dirty="0" smtClean="0"/>
            </a:br>
            <a:endParaRPr lang="en-US" i="1" dirty="0" smtClean="0"/>
          </a:p>
          <a:p>
            <a:pPr marL="850392" lvl="1" indent="-457200">
              <a:buFont typeface="+mj-lt"/>
              <a:buAutoNum type="arabicPeriod" startAt="2"/>
            </a:pPr>
            <a:r>
              <a:rPr lang="en-US" dirty="0" smtClean="0"/>
              <a:t>The implication for Moses was not just the message “I AM”, but also </a:t>
            </a:r>
            <a:r>
              <a:rPr lang="en-US" b="1" dirty="0" smtClean="0"/>
              <a:t>“I will be with you“</a:t>
            </a:r>
          </a:p>
          <a:p>
            <a:pPr marL="1088136" lvl="2" indent="-457200"/>
            <a:r>
              <a:rPr lang="en-US" i="1" dirty="0" smtClean="0"/>
              <a:t>Hebrews 13:5 – He Himself has said, “I will never desert you, nor will I ever forsake you,” </a:t>
            </a:r>
          </a:p>
          <a:p>
            <a:pPr marL="1088136" lvl="2" indent="-457200"/>
            <a:r>
              <a:rPr lang="en-US" i="1" dirty="0" smtClean="0"/>
              <a:t>Matthew 28:20 – lo, I am with you always, even to the end of the age.</a:t>
            </a:r>
          </a:p>
          <a:p>
            <a:pPr marL="1088136" lvl="2" indent="-457200"/>
            <a:r>
              <a:rPr lang="en-US" i="1" dirty="0" smtClean="0"/>
              <a:t>Isaiah 40:31 – Yet those who wait for the LORD Will gain new strength; They will mount up with wings like eagles, They will run and not get tired, They will walk and not become weary.</a:t>
            </a:r>
          </a:p>
          <a:p>
            <a:pPr marL="1088136" lvl="2" indent="-457200">
              <a:buFont typeface="+mj-lt"/>
              <a:buAutoNum type="arabicPeriod"/>
            </a:pP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II.   The Sovereign Freedom of God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/>
          <a:lstStyle/>
          <a:p>
            <a:pPr marL="624078" indent="-514350">
              <a:buFont typeface="+mj-lt"/>
              <a:buAutoNum type="arabicPeriod" startAt="3"/>
            </a:pPr>
            <a:r>
              <a:rPr lang="en-US" dirty="0" smtClean="0"/>
              <a:t>This week’s teaching can be summed up in the one sentence: </a:t>
            </a:r>
          </a:p>
          <a:p>
            <a:pPr marL="880110" lvl="1" indent="-514350"/>
            <a:r>
              <a:rPr lang="en-US" b="1" dirty="0" smtClean="0"/>
              <a:t>“I will be gracious to whom I will be gracious, and will show compassion on whom I will show compassion.”  (Exodus 33:19)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buFont typeface="+mj-lt"/>
              <a:buAutoNum type="alphaUcPeriod" startAt="2"/>
            </a:pPr>
            <a:r>
              <a:rPr lang="en-US" dirty="0" smtClean="0"/>
              <a:t>The Attribute of God’s Sovereign Freedom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This attribute is really a </a:t>
            </a:r>
            <a:r>
              <a:rPr lang="en-US" b="1" i="1" dirty="0" smtClean="0"/>
              <a:t>combination</a:t>
            </a:r>
            <a:r>
              <a:rPr lang="en-US" dirty="0" smtClean="0"/>
              <a:t> of two distinct attributes, God’s Sovereignty and God’s freedom.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marL="880110" lvl="1" indent="-514350"/>
            <a:r>
              <a:rPr lang="en-US" dirty="0" smtClean="0"/>
              <a:t>God’s Sovereignty:  God is infinite in power.</a:t>
            </a:r>
          </a:p>
          <a:p>
            <a:pPr marL="1117854" lvl="2" indent="-514350"/>
            <a:r>
              <a:rPr lang="en-US" i="1" dirty="0" smtClean="0"/>
              <a:t>Isaiah 46:9-10 – “Remember the former things long past, For I am God, and there is no other; I am God, and there is no one like Me, Declaring the end from the beginning And from ancient times things which have not been done, Saying, ‘My purpose will be established, And I will accomplish all My good pleasure; </a:t>
            </a:r>
          </a:p>
          <a:p>
            <a:pPr marL="1117854" lvl="2" indent="-514350"/>
            <a:r>
              <a:rPr lang="en-US" i="1" dirty="0" smtClean="0"/>
              <a:t>1 Chronicles 29:11 – “</a:t>
            </a:r>
            <a:r>
              <a:rPr lang="en-US" i="1" dirty="0" err="1" smtClean="0"/>
              <a:t>Thine</a:t>
            </a:r>
            <a:r>
              <a:rPr lang="en-US" i="1" dirty="0" smtClean="0"/>
              <a:t>, O LORD, is the greatness and the power and the glory and the victory and the majesty, indeed everything that is in the heavens and the earth; </a:t>
            </a:r>
            <a:r>
              <a:rPr lang="en-US" i="1" dirty="0" err="1" smtClean="0"/>
              <a:t>Thine</a:t>
            </a:r>
            <a:r>
              <a:rPr lang="en-US" i="1" dirty="0" smtClean="0"/>
              <a:t> is the dominion, O LORD, and Thou dost exalt Thyself as head over all.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i="1" dirty="0" smtClean="0"/>
              <a:t>Psalm 115:3 – But our God is in the heavens; He does whatever He pleases. </a:t>
            </a:r>
            <a:br>
              <a:rPr lang="en-US" i="1" dirty="0" smtClean="0"/>
            </a:br>
            <a:endParaRPr lang="en-US" i="1" dirty="0" smtClean="0"/>
          </a:p>
          <a:p>
            <a:r>
              <a:rPr lang="en-US" i="1" dirty="0" smtClean="0"/>
              <a:t>Psalm 135:6 – Whatever the LORD pleases, He does, In heaven and in earth, in the seas and in all the deeps.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God’s Freedom:  God does </a:t>
            </a:r>
            <a:r>
              <a:rPr lang="en-US" i="1" dirty="0" smtClean="0"/>
              <a:t>whatever</a:t>
            </a:r>
            <a:r>
              <a:rPr lang="en-US" b="0" dirty="0" smtClean="0"/>
              <a:t> He pleases.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Isaiah 46:10 – Declaring the end from the beginning And from ancient times things which have not been done, Saying, ‘My purpose will be established, And I will accomplish all My good pleasure;</a:t>
            </a:r>
            <a:br>
              <a:rPr lang="en-US" i="1" dirty="0" smtClean="0"/>
            </a:br>
            <a:endParaRPr lang="en-US" i="1" dirty="0" smtClean="0"/>
          </a:p>
          <a:p>
            <a:r>
              <a:rPr lang="en-US" i="1" dirty="0" smtClean="0"/>
              <a:t>Ephesians 1:11 – having been predestined according to His purpose who works all things after the counsel of His will,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 smtClean="0"/>
              <a:t>The Doctrine of Sovereign Freedom:  God does all for the sake of His sovereign good pleasure </a:t>
            </a:r>
            <a:endParaRPr 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624078" indent="-514350">
              <a:buFont typeface="+mj-lt"/>
              <a:buAutoNum type="arabicPeriod" startAt="2"/>
            </a:pPr>
            <a:r>
              <a:rPr lang="en-US" dirty="0" smtClean="0"/>
              <a:t>We must handle this doctrine </a:t>
            </a:r>
            <a:r>
              <a:rPr lang="en-US" b="1" i="1" dirty="0" smtClean="0"/>
              <a:t>carefully</a:t>
            </a:r>
            <a:r>
              <a:rPr lang="en-US" dirty="0" smtClean="0"/>
              <a:t> because many believers struggle with accepting this teaching.</a:t>
            </a:r>
            <a:br>
              <a:rPr lang="en-US" dirty="0" smtClean="0"/>
            </a:br>
            <a:endParaRPr lang="en-US" dirty="0" smtClean="0"/>
          </a:p>
          <a:p>
            <a:pPr marL="624078" indent="-514350"/>
            <a:r>
              <a:rPr lang="en-US" dirty="0" smtClean="0"/>
              <a:t>Jonathan Edwards – “From childhood up, my mind had been full of objections against the doctrine of God’s sovereignty. . . It used to appear like a horrible doctrine to me.  But I remember the time very well, when I seemed to be convinced, and full satisfied, as to this sovereignty of God, and his justice in thus eternally . . . [dealing with] men, according to his sovereign pleasure. . . there has been a wonderful alteration in my mind, in respect to the doctrine of God’s sovereignty, from that day to this; so that I scarce ever have found so much as the rising of an objection against it, in the most absolute sense, in God’s </a:t>
            </a:r>
            <a:r>
              <a:rPr lang="en-US" dirty="0" err="1" smtClean="0"/>
              <a:t>shewing</a:t>
            </a:r>
            <a:r>
              <a:rPr lang="en-US" dirty="0" smtClean="0"/>
              <a:t> mercy to whom he will show mercy. . . (bold-</a:t>
            </a:r>
            <a:r>
              <a:rPr lang="en-US" b="1" dirty="0" smtClean="0"/>
              <a:t>This doctrine has very often appeared exceeding pleasant, bright, and sweet.  Absolute sovereignty is what I love to ascribe to God.” </a:t>
            </a:r>
            <a:r>
              <a:rPr lang="en-US" dirty="0" smtClean="0"/>
              <a:t>(emphasis mine)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55637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John Piper – “I believed. . . in the [self-determination of man]. . . I had not learned this from the Bible; I absorbed it from the independent, self-sufficient, self-esteeming, self-exalting air that you and I breathe every day of our lives in America.  The sovereignty of God meant that he can do anything with me that I give him permission to do. . . Emotions run high when you feel your man-centered world crumbling around you. . . But thanks be to God’s mercy and patience, at the end of the semester I wrote in my blue book for the final exam, “Romans 9 is like a tiger going about devouring free-</a:t>
            </a:r>
            <a:r>
              <a:rPr lang="en-US" dirty="0" err="1" smtClean="0"/>
              <a:t>willers</a:t>
            </a:r>
            <a:r>
              <a:rPr lang="en-US" dirty="0" smtClean="0"/>
              <a:t> like me.”  That was the end of my love affair with human autonomy and the ultimate self-determination of my will.  My worldview simply could not stand against the scriptures, especially Romans 9.  And it was the beginning of a lifelong passion to see and savor the supremacy of God in absolutely everything.”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Passionate objection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Intellectual persuasion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Heart affection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Passionate rejoicing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. . .in the end, the attribute of God’s sovereign freedom is not a doctrine to be debated, but a truth to be rejoiced over!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Process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/>
          <a:lstStyle/>
          <a:p>
            <a:pPr marL="624078" indent="-514350">
              <a:buFont typeface="+mj-lt"/>
              <a:buAutoNum type="alphaUcPeriod" startAt="3"/>
            </a:pPr>
            <a:r>
              <a:rPr lang="en-US" dirty="0" smtClean="0"/>
              <a:t>Implications of God’s Sovereign Freedom</a:t>
            </a:r>
            <a:br>
              <a:rPr lang="en-US" dirty="0" smtClean="0"/>
            </a:br>
            <a:endParaRPr lang="en-US" dirty="0" smtClean="0"/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Humility</a:t>
            </a:r>
            <a:br>
              <a:rPr lang="en-US" dirty="0" smtClean="0"/>
            </a:br>
            <a:endParaRPr lang="en-US" dirty="0" smtClean="0"/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Security</a:t>
            </a:r>
            <a:br>
              <a:rPr lang="en-US" dirty="0" smtClean="0"/>
            </a:br>
            <a:endParaRPr lang="en-US" dirty="0" smtClean="0"/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Hope</a:t>
            </a:r>
            <a:br>
              <a:rPr lang="en-US" dirty="0" smtClean="0"/>
            </a:br>
            <a:endParaRPr lang="en-US" dirty="0" smtClean="0"/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No self-boasting</a:t>
            </a:r>
          </a:p>
          <a:p>
            <a:pPr marL="880110" lvl="1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An attribute is simply something that is </a:t>
            </a:r>
            <a:r>
              <a:rPr lang="en-US" b="1" i="1" dirty="0" smtClean="0"/>
              <a:t>true</a:t>
            </a:r>
            <a:r>
              <a:rPr lang="en-US" dirty="0" smtClean="0"/>
              <a:t> about God.</a:t>
            </a:r>
            <a:br>
              <a:rPr lang="en-US" dirty="0" smtClean="0"/>
            </a:b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An attribute is not something that is true of </a:t>
            </a:r>
            <a:r>
              <a:rPr lang="en-US" b="1" i="1" dirty="0" smtClean="0"/>
              <a:t>part</a:t>
            </a:r>
            <a:r>
              <a:rPr lang="en-US" dirty="0" smtClean="0"/>
              <a:t> of God.</a:t>
            </a:r>
            <a:br>
              <a:rPr lang="en-US" dirty="0" smtClean="0"/>
            </a:b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An attribute is not something that is </a:t>
            </a:r>
            <a:r>
              <a:rPr lang="en-US" b="1" i="1" dirty="0" smtClean="0"/>
              <a:t>added</a:t>
            </a:r>
            <a:r>
              <a:rPr lang="en-US" dirty="0" smtClean="0"/>
              <a:t> to God.</a:t>
            </a:r>
            <a:br>
              <a:rPr lang="en-US" dirty="0" smtClean="0"/>
            </a:b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An “incommunicable attribute” is a character quality of God that is </a:t>
            </a:r>
            <a:r>
              <a:rPr lang="en-US" b="1" i="1" dirty="0" smtClean="0"/>
              <a:t>less reflected </a:t>
            </a:r>
            <a:r>
              <a:rPr lang="en-US" dirty="0" smtClean="0"/>
              <a:t>by man.</a:t>
            </a:r>
            <a:br>
              <a:rPr lang="en-US" dirty="0" smtClean="0"/>
            </a:b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There is a infinitely vast gap between the </a:t>
            </a:r>
            <a:r>
              <a:rPr lang="en-US" b="1" i="1" dirty="0" smtClean="0"/>
              <a:t>Creator</a:t>
            </a:r>
            <a:r>
              <a:rPr lang="en-US" dirty="0" smtClean="0"/>
              <a:t> and the </a:t>
            </a:r>
            <a:r>
              <a:rPr lang="en-US" b="1" i="1" dirty="0" smtClean="0"/>
              <a:t>Creation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I. Review and Reflection from “Attributes of God”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What is your immediate response to the doctrine of God’s sovereign freedom?  Do you have any questions regarding this teaching? </a:t>
            </a: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Can you relate to Jonathan Edwards’ and John Piper’s struggle with this doctrine?  Why and how? Discuss.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Questions for Discussion and Application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Please return in 10 minutes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24078" indent="-514350">
              <a:buFont typeface="+mj-lt"/>
              <a:buAutoNum type="alphaUcPeriod"/>
            </a:pPr>
            <a:r>
              <a:rPr lang="en-US" dirty="0" smtClean="0"/>
              <a:t>Introduction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Because we live in a culture where man-centeredness is prized, it is difficult for us to understand the attribute of God’s sovereign freedom.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This doctrine must be handled carefully, with pastoral care and concern because many believers have taken time to be able to accept and rejoice in this doctrine.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Yet the doctrine of God’s sovereign freedom is not a doctrine to debate but to rejoice over.  This is who our God is:  absolutely in control of everything!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Psalm 47:2 – For the LORD Most High is to be feared, A great King over all the earth.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dirty="0" smtClean="0"/>
              <a:t>III.  God’s Sovereign Freedom in Salvation:  An Overview of Romans 9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03237"/>
            <a:ext cx="8229600" cy="5364163"/>
          </a:xfrm>
        </p:spPr>
        <p:txBody>
          <a:bodyPr>
            <a:normAutofit fontScale="85000" lnSpcReduction="20000"/>
          </a:bodyPr>
          <a:lstStyle/>
          <a:p>
            <a:pPr marL="624078" indent="-514350">
              <a:buFont typeface="+mj-lt"/>
              <a:buAutoNum type="alphaUcPeriod" startAt="2"/>
            </a:pPr>
            <a:r>
              <a:rPr lang="en-US" dirty="0" smtClean="0"/>
              <a:t>God’s Sovereign Freedom Seen in: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Creation</a:t>
            </a:r>
          </a:p>
          <a:p>
            <a:pPr marL="1088136" lvl="2" indent="-457200"/>
            <a:r>
              <a:rPr lang="en-US" i="1" dirty="0" smtClean="0"/>
              <a:t>Revelation 4:11 – “Worthy art Thou, our Lord and our God, to receive glory and honor and power; for Thou didst create all things, and because of Thy will they existed, and were created.”</a:t>
            </a:r>
          </a:p>
          <a:p>
            <a:pPr marL="1088136" lvl="2" indent="-457200"/>
            <a:r>
              <a:rPr lang="en-US" i="1" dirty="0" smtClean="0"/>
              <a:t>Colossians 1:16 – For by Him all things were created, both in the heavens and on earth, visible and invisible, whether thrones or dominions or rulers or authorities – all things have been created by Him and for Him.</a:t>
            </a:r>
          </a:p>
          <a:p>
            <a:pPr marL="1088136" lvl="2" indent="-457200"/>
            <a:r>
              <a:rPr lang="en-US" i="1" dirty="0" smtClean="0"/>
              <a:t>Proverbs 16:4 – The LORD has made everything for its own purpose, Even the wicked for the day of evil.</a:t>
            </a:r>
            <a:br>
              <a:rPr lang="en-US" i="1" dirty="0" smtClean="0"/>
            </a:br>
            <a:endParaRPr lang="en-US" i="1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Administration</a:t>
            </a:r>
          </a:p>
          <a:p>
            <a:pPr marL="1088136" lvl="2" indent="-457200"/>
            <a:r>
              <a:rPr lang="en-US" i="1" dirty="0" smtClean="0"/>
              <a:t>Ephesians 1:11 – having been predestined according to His purpose who works all things after the counsel of His will,</a:t>
            </a:r>
          </a:p>
          <a:p>
            <a:pPr marL="1088136" lvl="2" indent="-457200"/>
            <a:r>
              <a:rPr lang="en-US" i="1" dirty="0" smtClean="0"/>
              <a:t>Psalm 103:19 – The LORD has established His throne in the heavens; And His sovereignty rules over all.</a:t>
            </a:r>
          </a:p>
          <a:p>
            <a:pPr marL="1088136" lvl="2" indent="-457200"/>
            <a:r>
              <a:rPr lang="en-US" i="1" dirty="0" smtClean="0"/>
              <a:t>Daniel 4:35 - . . . He does according to His will in the host of heaven And among the inhabitants of earth; And no one can ward off His hand Or say to Him, ‘What hast Thou done?’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4525963"/>
          </a:xfrm>
        </p:spPr>
        <p:txBody>
          <a:bodyPr/>
          <a:lstStyle/>
          <a:p>
            <a:pPr marL="624078" indent="-514350">
              <a:buFont typeface="+mj-lt"/>
              <a:buAutoNum type="alphaUcPeriod" startAt="3"/>
            </a:pPr>
            <a:r>
              <a:rPr lang="en-US" dirty="0" smtClean="0"/>
              <a:t>God’s Sovereign Freedom in Salvation </a:t>
            </a:r>
            <a:br>
              <a:rPr lang="en-US" dirty="0" smtClean="0"/>
            </a:br>
            <a:endParaRPr lang="en-US" dirty="0" smtClean="0"/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Biblical Terms</a:t>
            </a:r>
          </a:p>
          <a:p>
            <a:pPr marL="1117854" lvl="2" indent="-514350"/>
            <a:r>
              <a:rPr lang="en-US" dirty="0" smtClean="0"/>
              <a:t>Chosen (Eph. 1:3-4) – </a:t>
            </a:r>
          </a:p>
          <a:p>
            <a:pPr marL="1117854" lvl="2" indent="-514350"/>
            <a:r>
              <a:rPr lang="en-US" dirty="0" smtClean="0"/>
              <a:t>Called (Rom. 8:30) – </a:t>
            </a:r>
          </a:p>
          <a:p>
            <a:pPr marL="1117854" lvl="2" indent="-514350"/>
            <a:r>
              <a:rPr lang="en-US" dirty="0" smtClean="0"/>
              <a:t>Predestined (Eph. 1:5) – </a:t>
            </a:r>
          </a:p>
          <a:p>
            <a:pPr marL="1117854" lvl="2" indent="-514350"/>
            <a:r>
              <a:rPr lang="en-US" dirty="0" smtClean="0"/>
              <a:t>Regeneration (Titus 3:5) -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buFont typeface="+mj-lt"/>
              <a:buAutoNum type="arabicPeriod" startAt="2"/>
            </a:pPr>
            <a:r>
              <a:rPr lang="en-US" dirty="0" smtClean="0"/>
              <a:t>Romans 9 – An Overview</a:t>
            </a:r>
            <a:br>
              <a:rPr lang="en-US" dirty="0" smtClean="0"/>
            </a:br>
            <a:endParaRPr lang="en-US" dirty="0" smtClean="0"/>
          </a:p>
          <a:p>
            <a:pPr marL="880110" lvl="1" indent="-514350"/>
            <a:r>
              <a:rPr lang="de-DE" dirty="0" smtClean="0"/>
              <a:t>The Problem:  </a:t>
            </a:r>
            <a:r>
              <a:rPr lang="de-DE" b="1" i="1" dirty="0" smtClean="0"/>
              <a:t>Israel's Unbelief </a:t>
            </a:r>
            <a:r>
              <a:rPr lang="de-DE" dirty="0" smtClean="0"/>
              <a:t>(9:1-5)</a:t>
            </a:r>
            <a:br>
              <a:rPr lang="de-DE" dirty="0" smtClean="0"/>
            </a:br>
            <a:endParaRPr lang="de-DE" dirty="0" smtClean="0"/>
          </a:p>
          <a:p>
            <a:pPr marL="880110" lvl="1" indent="-514350"/>
            <a:r>
              <a:rPr lang="en-US" dirty="0" smtClean="0"/>
              <a:t>The Observation:  </a:t>
            </a:r>
            <a:r>
              <a:rPr lang="en-US" b="1" i="1" dirty="0" smtClean="0"/>
              <a:t>Not all physical Israel is spiritual Israel</a:t>
            </a:r>
            <a:r>
              <a:rPr lang="en-US" i="1" dirty="0" smtClean="0"/>
              <a:t> </a:t>
            </a:r>
            <a:r>
              <a:rPr lang="en-US" dirty="0" smtClean="0"/>
              <a:t>(9:6)</a:t>
            </a:r>
            <a:br>
              <a:rPr lang="en-US" dirty="0" smtClean="0"/>
            </a:br>
            <a:endParaRPr lang="en-US" dirty="0" smtClean="0"/>
          </a:p>
          <a:p>
            <a:pPr marL="880110" lvl="1" indent="-514350"/>
            <a:r>
              <a:rPr lang="en-US" dirty="0" smtClean="0"/>
              <a:t>The Illustration:  </a:t>
            </a:r>
            <a:r>
              <a:rPr lang="en-US" b="1" i="1" dirty="0" smtClean="0"/>
              <a:t>Jacob and Esau </a:t>
            </a:r>
            <a:r>
              <a:rPr lang="en-US" dirty="0" smtClean="0"/>
              <a:t>(9:7-10)</a:t>
            </a:r>
            <a:br>
              <a:rPr lang="en-US" dirty="0" smtClean="0"/>
            </a:br>
            <a:endParaRPr lang="en-US" dirty="0" smtClean="0"/>
          </a:p>
          <a:p>
            <a:pPr marL="880110" lvl="1" indent="-514350"/>
            <a:r>
              <a:rPr lang="en-US" dirty="0" smtClean="0"/>
              <a:t>The Explanation:  God’s sovereign </a:t>
            </a:r>
            <a:r>
              <a:rPr lang="en-US" b="1" i="1" dirty="0" smtClean="0"/>
              <a:t>choice</a:t>
            </a:r>
            <a:r>
              <a:rPr lang="en-US" dirty="0" smtClean="0"/>
              <a:t> (9:11-12)</a:t>
            </a:r>
            <a:br>
              <a:rPr lang="en-US" dirty="0" smtClean="0"/>
            </a:br>
            <a:endParaRPr lang="en-US" dirty="0" smtClean="0"/>
          </a:p>
          <a:p>
            <a:pPr marL="880110" lvl="1" indent="-514350"/>
            <a:r>
              <a:rPr lang="en-US" dirty="0" smtClean="0"/>
              <a:t>The Attribute:  God’s </a:t>
            </a:r>
            <a:r>
              <a:rPr lang="en-US" b="1" i="1" dirty="0" smtClean="0"/>
              <a:t>sovereign freedom </a:t>
            </a:r>
            <a:r>
              <a:rPr lang="en-US" dirty="0" smtClean="0"/>
              <a:t>(9:14-17)</a:t>
            </a:r>
            <a:br>
              <a:rPr lang="en-US" dirty="0" smtClean="0"/>
            </a:br>
            <a:endParaRPr lang="en-US" dirty="0" smtClean="0"/>
          </a:p>
          <a:p>
            <a:pPr marL="880110" lvl="1" indent="-514350"/>
            <a:r>
              <a:rPr lang="en-US" dirty="0" smtClean="0"/>
              <a:t>The Objection:  Is God </a:t>
            </a:r>
            <a:r>
              <a:rPr lang="en-US" b="1" i="1" dirty="0" smtClean="0"/>
              <a:t>just</a:t>
            </a:r>
            <a:r>
              <a:rPr lang="en-US" dirty="0" smtClean="0"/>
              <a:t>?  (9:19-21)</a:t>
            </a:r>
            <a:br>
              <a:rPr lang="en-US" dirty="0" smtClean="0"/>
            </a:br>
            <a:endParaRPr lang="en-US" dirty="0" smtClean="0"/>
          </a:p>
          <a:p>
            <a:pPr marL="880110" lvl="1" indent="-514350"/>
            <a:r>
              <a:rPr lang="en-US" dirty="0" smtClean="0"/>
              <a:t>Paul’s Answer:  </a:t>
            </a:r>
            <a:r>
              <a:rPr lang="en-US" b="1" dirty="0" smtClean="0"/>
              <a:t>"who are you, O man, who answers back to God?" </a:t>
            </a:r>
            <a:r>
              <a:rPr lang="en-US" dirty="0" smtClean="0"/>
              <a:t> (Rom 9:20)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1189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“I will have mercy on whom I have mercy, and I will have compassion on whom I have compassion.”  (Rom. 9:15)</a:t>
            </a:r>
            <a:br>
              <a:rPr lang="en-US" dirty="0" smtClean="0"/>
            </a:b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God the Initiator:  Salvation is not that I sought God, but God sought me (1 John 4:19)</a:t>
            </a:r>
            <a:br>
              <a:rPr lang="en-US" dirty="0" smtClean="0"/>
            </a:b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God the Savior:  it was God’s </a:t>
            </a:r>
            <a:r>
              <a:rPr lang="en-US" b="1" i="1" dirty="0" smtClean="0"/>
              <a:t>good pleasure </a:t>
            </a:r>
            <a:r>
              <a:rPr lang="en-US" dirty="0" smtClean="0"/>
              <a:t>to send Jesus to die for my sins (Isa. 53:10)</a:t>
            </a:r>
            <a:br>
              <a:rPr lang="en-US" dirty="0" smtClean="0"/>
            </a:b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God the Regenerator:  God </a:t>
            </a:r>
            <a:r>
              <a:rPr lang="en-US" dirty="0" err="1" smtClean="0"/>
              <a:t>sovereignly</a:t>
            </a:r>
            <a:r>
              <a:rPr lang="en-US" dirty="0" smtClean="0"/>
              <a:t> brought me out of death to life!  (Eph. 2:1-4. Titus 3:5).</a:t>
            </a:r>
            <a:br>
              <a:rPr lang="en-US" dirty="0" smtClean="0"/>
            </a:b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God the Sustainer:  If God </a:t>
            </a:r>
            <a:r>
              <a:rPr lang="en-US" b="1" i="1" dirty="0" smtClean="0"/>
              <a:t>started</a:t>
            </a:r>
            <a:r>
              <a:rPr lang="en-US" dirty="0" smtClean="0"/>
              <a:t> my salvation, then God will </a:t>
            </a:r>
            <a:r>
              <a:rPr lang="en-US" b="1" i="1" dirty="0" smtClean="0"/>
              <a:t>finish</a:t>
            </a:r>
            <a:r>
              <a:rPr lang="en-US" dirty="0" smtClean="0"/>
              <a:t> it (Rom. 8:30, Phil 1:6)</a:t>
            </a:r>
            <a:br>
              <a:rPr lang="en-US" dirty="0" smtClean="0"/>
            </a:b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b="1" dirty="0" smtClean="0"/>
              <a:t>If I understand the sovereign freedom of God, I will have nothing to boast of, and I will have nothing to be afraid of. (Rom 8:28-39).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IV.  Conclusion:  Review and Reflection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55637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“God’s being is. . . something totally unique. . . The difference between the creature and the Creator is an immensely vast difference. .. God exists in a fundamentally different order of being.  . . The difference between God’s being and ours is more than the difference between the sun and a candle, more than the difference between the ocean and a raindrop, more than the difference between the arctic ice cap and a snow flack, more </a:t>
            </a:r>
            <a:r>
              <a:rPr lang="en-US" dirty="0" err="1" smtClean="0"/>
              <a:t>thant</a:t>
            </a:r>
            <a:r>
              <a:rPr lang="en-US" dirty="0" smtClean="0"/>
              <a:t> eh difference between the universe and the room we are sitting in:  </a:t>
            </a:r>
            <a:r>
              <a:rPr lang="en-US" b="1" dirty="0" smtClean="0"/>
              <a:t>God’s being is qualitatively different</a:t>
            </a:r>
            <a:r>
              <a:rPr lang="en-US" dirty="0" smtClean="0"/>
              <a:t>. . . He is the Creator; all else is creaturely.  All else can pass away in an instant; </a:t>
            </a:r>
            <a:r>
              <a:rPr lang="en-US" b="1" dirty="0" smtClean="0"/>
              <a:t>he necessarily exists forever</a:t>
            </a:r>
            <a:r>
              <a:rPr lang="en-US" dirty="0" smtClean="0"/>
              <a:t>.”</a:t>
            </a:r>
            <a:br>
              <a:rPr lang="en-US" dirty="0" smtClean="0"/>
            </a:br>
            <a:r>
              <a:rPr lang="en-US" dirty="0" smtClean="0"/>
              <a:t>-Wayne </a:t>
            </a:r>
            <a:r>
              <a:rPr lang="en-US" dirty="0" err="1" smtClean="0"/>
              <a:t>Grudem</a:t>
            </a:r>
            <a:r>
              <a:rPr lang="en-US" dirty="0" smtClean="0"/>
              <a:t> (emphasis mine)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b="1" dirty="0" smtClean="0"/>
              <a:t>The Incomprehensibility of God</a:t>
            </a:r>
          </a:p>
          <a:p>
            <a:pPr lvl="1"/>
            <a:r>
              <a:rPr lang="en-US" i="1" dirty="0" smtClean="0"/>
              <a:t>Psalm 145:3 – Great is the LORD, and highly to be praised; And His greatness is unsearchable.</a:t>
            </a:r>
          </a:p>
          <a:p>
            <a:pPr lvl="1"/>
            <a:r>
              <a:rPr lang="en-US" dirty="0" smtClean="0"/>
              <a:t>Because God is infinite and we are finite, we can never fully understand God.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Although we cannot know God fully, we can know Him accurately.</a:t>
            </a:r>
          </a:p>
          <a:p>
            <a:pPr lvl="1"/>
            <a:r>
              <a:rPr lang="en-US" dirty="0" smtClean="0"/>
              <a:t>Within each single attribute there is an incomprehensible depth of understanding to be explored.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Incommunicable Attributes of God (Last Week)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03237"/>
            <a:ext cx="8229600" cy="4525963"/>
          </a:xfrm>
        </p:spPr>
        <p:txBody>
          <a:bodyPr/>
          <a:lstStyle/>
          <a:p>
            <a:pPr marL="624078" indent="-514350">
              <a:buFont typeface="+mj-lt"/>
              <a:buAutoNum type="arabicPeriod" startAt="2"/>
            </a:pPr>
            <a:r>
              <a:rPr lang="en-US" dirty="0" smtClean="0"/>
              <a:t>The</a:t>
            </a:r>
            <a:r>
              <a:rPr lang="en-US" u="sng" dirty="0" smtClean="0"/>
              <a:t>                                   </a:t>
            </a:r>
            <a:r>
              <a:rPr lang="en-US" dirty="0" smtClean="0"/>
              <a:t>of God</a:t>
            </a:r>
          </a:p>
          <a:p>
            <a:pPr marL="1117854" lvl="2" indent="-514350"/>
            <a:r>
              <a:rPr lang="en-US" i="1" dirty="0" smtClean="0"/>
              <a:t>Exodus 3:14 – And God said to Moses, “I AM WHO I AM”; and He said, ‘Thus you shall say to the sons of Israel, ‘I AM has sent me to you.”</a:t>
            </a:r>
            <a:br>
              <a:rPr lang="en-US" i="1" dirty="0" smtClean="0"/>
            </a:br>
            <a:endParaRPr lang="en-US" i="1" dirty="0" smtClean="0"/>
          </a:p>
          <a:p>
            <a:r>
              <a:rPr lang="en-US" dirty="0" smtClean="0"/>
              <a:t>God is uncreated and uncaused.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His essence and being exists eternally without external condition or contingencies.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 Augustine – “God is the absolute IS”.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eriod" startAt="3"/>
            </a:pPr>
            <a:r>
              <a:rPr lang="en-US" dirty="0" smtClean="0"/>
              <a:t>The</a:t>
            </a:r>
            <a:r>
              <a:rPr lang="en-US" u="sng" dirty="0" smtClean="0"/>
              <a:t>                                   </a:t>
            </a:r>
            <a:r>
              <a:rPr lang="en-US" dirty="0" smtClean="0"/>
              <a:t>of God</a:t>
            </a:r>
          </a:p>
          <a:p>
            <a:pPr marL="1117854" lvl="2" indent="-514350"/>
            <a:r>
              <a:rPr lang="en-US" i="1" dirty="0" smtClean="0"/>
              <a:t>Malachi 3:6 – “For I, the LORD, do not change; therefore you, O sons of Jacob, are not consumed.”</a:t>
            </a:r>
            <a:br>
              <a:rPr lang="en-US" i="1" dirty="0" smtClean="0"/>
            </a:br>
            <a:endParaRPr lang="en-US" i="1" dirty="0" smtClean="0"/>
          </a:p>
          <a:p>
            <a:r>
              <a:rPr lang="en-US" dirty="0" smtClean="0"/>
              <a:t>God is unchangeable in His essence, attributes, consciousness and will.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God’s immutability is closed tied into His self-existence.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God’s immutability is of great comfort to the believer in Christ.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55637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624078" indent="-514350">
              <a:buFont typeface="+mj-lt"/>
              <a:buAutoNum type="arabicPeriod" startAt="4"/>
            </a:pPr>
            <a:r>
              <a:rPr lang="en-US" dirty="0" smtClean="0"/>
              <a:t>The</a:t>
            </a:r>
            <a:r>
              <a:rPr lang="en-US" u="sng" dirty="0" smtClean="0"/>
              <a:t>                                   </a:t>
            </a:r>
            <a:r>
              <a:rPr lang="en-US" dirty="0" smtClean="0"/>
              <a:t>of God</a:t>
            </a:r>
          </a:p>
          <a:p>
            <a:pPr marL="1117854" lvl="2" indent="-514350"/>
            <a:r>
              <a:rPr lang="en-US" i="1" dirty="0" smtClean="0"/>
              <a:t>Psalm 90:2 – Even from everlasting to everlasting, Thou art God.</a:t>
            </a:r>
            <a:br>
              <a:rPr lang="en-US" i="1" dirty="0" smtClean="0"/>
            </a:br>
            <a:endParaRPr lang="en-US" i="1" dirty="0" smtClean="0"/>
          </a:p>
          <a:p>
            <a:r>
              <a:rPr lang="en-US" dirty="0" smtClean="0"/>
              <a:t>God is infinite in relation to time.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“God has no beginning, end, or succession of moments in his own being, and he sees all time equally vividly, yet God sees events in time and acts in time.”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God’s eternity is closely related to His immutability and self-existence.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influence of sin is to see man as </a:t>
            </a:r>
            <a:r>
              <a:rPr lang="en-US" b="1" i="1" dirty="0" smtClean="0"/>
              <a:t>big</a:t>
            </a:r>
            <a:r>
              <a:rPr lang="en-US" dirty="0" smtClean="0"/>
              <a:t> and God as small.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key to experiencing joy and fulfillment is not making much of yourself, but making much of </a:t>
            </a:r>
            <a:r>
              <a:rPr lang="en-US" b="1" i="1" dirty="0" smtClean="0"/>
              <a:t>God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bigger our view of God gets, the bigger our view of the </a:t>
            </a:r>
            <a:r>
              <a:rPr lang="en-US" b="1" i="1" dirty="0" smtClean="0"/>
              <a:t>cross</a:t>
            </a:r>
            <a:r>
              <a:rPr lang="en-US" dirty="0" smtClean="0"/>
              <a:t> must also get.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privilege of the believer in Christ is to know this </a:t>
            </a:r>
            <a:r>
              <a:rPr lang="en-US" b="1" i="1" dirty="0" smtClean="0"/>
              <a:t>God</a:t>
            </a:r>
            <a:r>
              <a:rPr lang="en-US" dirty="0" smtClean="0"/>
              <a:t> in an intimate, personal way.  (Rom. 8:15)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 The gospel is not that I pursued God but that </a:t>
            </a:r>
            <a:r>
              <a:rPr lang="en-US" b="1" i="1" dirty="0" smtClean="0"/>
              <a:t>God pursued me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Reflections on the Incommunicable Attributes of God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66800" y="399842"/>
          <a:ext cx="7162800" cy="5391358"/>
        </p:xfrm>
        <a:graphic>
          <a:graphicData uri="http://schemas.openxmlformats.org/drawingml/2006/table">
            <a:tbl>
              <a:tblPr/>
              <a:tblGrid>
                <a:gridCol w="3440451"/>
                <a:gridCol w="281898"/>
                <a:gridCol w="3440451"/>
              </a:tblGrid>
              <a:tr h="385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Incommunicable Attributes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Communicable Attributes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385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Incomprehensibility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Holiness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Self-Existence (Aseity)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Righteousness (Justice)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Immutability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Wrath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Eternity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Truthfulness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Sovereignty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Goodness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Freedom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Mercy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Spirituality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Grace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Invisibility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Love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Omnipresence 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Jealousy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Perfection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Knowledge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Blessedness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Wisdom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Beauty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Patience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0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Glory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Peace (Order)</a:t>
                      </a:r>
                    </a:p>
                  </a:txBody>
                  <a:tcPr marL="19256" marR="19256" marT="192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228</TotalTime>
  <Words>947</Words>
  <Application>Microsoft Office PowerPoint</Application>
  <PresentationFormat>On-screen Show (4:3)</PresentationFormat>
  <Paragraphs>143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Concourse</vt:lpstr>
      <vt:lpstr>Cornerstone Bible Institute Theology I Class</vt:lpstr>
      <vt:lpstr>I. Review and Reflection from “Attributes of God”</vt:lpstr>
      <vt:lpstr>Slide 3</vt:lpstr>
      <vt:lpstr>Incommunicable Attributes of God (Last Week)</vt:lpstr>
      <vt:lpstr>Slide 5</vt:lpstr>
      <vt:lpstr>Slide 6</vt:lpstr>
      <vt:lpstr>Slide 7</vt:lpstr>
      <vt:lpstr>Reflections on the Incommunicable Attributes of God</vt:lpstr>
      <vt:lpstr>Slide 9</vt:lpstr>
      <vt:lpstr>Break</vt:lpstr>
      <vt:lpstr>II.   The Sovereign Freedom of God</vt:lpstr>
      <vt:lpstr>Slide 12</vt:lpstr>
      <vt:lpstr>Slide 13</vt:lpstr>
      <vt:lpstr>God’s Freedom:  God does whatever He pleases.</vt:lpstr>
      <vt:lpstr>The Doctrine of Sovereign Freedom:  God does all for the sake of His sovereign good pleasure </vt:lpstr>
      <vt:lpstr>Slide 16</vt:lpstr>
      <vt:lpstr>Slide 17</vt:lpstr>
      <vt:lpstr>Typical Process</vt:lpstr>
      <vt:lpstr>Slide 19</vt:lpstr>
      <vt:lpstr>Questions for Discussion and Application</vt:lpstr>
      <vt:lpstr>Break</vt:lpstr>
      <vt:lpstr>III.  God’s Sovereign Freedom in Salvation:  An Overview of Romans 9</vt:lpstr>
      <vt:lpstr>Slide 23</vt:lpstr>
      <vt:lpstr>Slide 24</vt:lpstr>
      <vt:lpstr>Slide 25</vt:lpstr>
      <vt:lpstr>IV.  Conclusion:  Review and Reflection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Cornerstone Bible Institute Theology I Class</dc:title>
  <dc:creator>Adam Bakonis</dc:creator>
  <cp:lastModifiedBy>Adam Bakonis</cp:lastModifiedBy>
  <cp:revision>18</cp:revision>
  <dcterms:created xsi:type="dcterms:W3CDTF">2009-06-05T06:00:59Z</dcterms:created>
  <dcterms:modified xsi:type="dcterms:W3CDTF">2009-06-06T17:57:59Z</dcterms:modified>
</cp:coreProperties>
</file>