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5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7DB2A1-28CF-4AA5-BE98-48CCCD54277A}" type="datetimeFigureOut">
              <a:rPr lang="en-US" smtClean="0"/>
              <a:t>5/23/2009</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1F896F82-FEC7-4783-AD3D-B893BF88FCE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9CEEBB8-A016-4365-9023-01BAEE620E4C}" type="datetimeFigureOut">
              <a:rPr lang="en-US" smtClean="0"/>
              <a:pPr/>
              <a:t>5/23/2009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CA8B42-9658-4E40-8A74-32A3E86972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CA8B42-9658-4E40-8A74-32A3E86972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CA8B42-9658-4E40-8A74-32A3E86972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CA8B42-9658-4E40-8A74-32A3E86972B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CA8B42-9658-4E40-8A74-32A3E86972B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CA8B42-9658-4E40-8A74-32A3E86972B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1CA8B42-9658-4E40-8A74-32A3E86972B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1CA8B42-9658-4E40-8A74-32A3E86972B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9CEEBB8-A016-4365-9023-01BAEE620E4C}" type="datetimeFigureOut">
              <a:rPr lang="en-US" smtClean="0"/>
              <a:pPr/>
              <a:t>5/23/2009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1CA8B42-9658-4E40-8A74-32A3E86972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9CEEBB8-A016-4365-9023-01BAEE620E4C}" type="datetimeFigureOut">
              <a:rPr lang="en-US" smtClean="0"/>
              <a:pPr/>
              <a:t>5/23/2009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CA8B42-9658-4E40-8A74-32A3E86972B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9CEEBB8-A016-4365-9023-01BAEE620E4C}" type="datetimeFigureOut">
              <a:rPr lang="en-US" smtClean="0"/>
              <a:pPr/>
              <a:t>5/23/2009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CA8B42-9658-4E40-8A74-32A3E86972B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CEEBB8-A016-4365-9023-01BAEE620E4C}" type="datetimeFigureOut">
              <a:rPr lang="en-US" smtClean="0"/>
              <a:pPr/>
              <a:t>5/23/2009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CA8B42-9658-4E40-8A74-32A3E86972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vimeo.com/285548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Cornerstone Bible Institute</a:t>
            </a:r>
            <a:br>
              <a:rPr lang="en-US" sz="4000" dirty="0" smtClean="0"/>
            </a:br>
            <a:r>
              <a:rPr lang="en-US" sz="3000" dirty="0" smtClean="0"/>
              <a:t>Session 5</a:t>
            </a:r>
            <a:br>
              <a:rPr lang="en-US" sz="3000" dirty="0" smtClean="0"/>
            </a:br>
            <a:r>
              <a:rPr lang="en-US" sz="3000" dirty="0" smtClean="0"/>
              <a:t>May 23, 2009</a:t>
            </a:r>
            <a:endParaRPr lang="en-US" sz="3000" dirty="0"/>
          </a:p>
        </p:txBody>
      </p:sp>
      <p:sp>
        <p:nvSpPr>
          <p:cNvPr id="3" name="Subtitle 2"/>
          <p:cNvSpPr>
            <a:spLocks noGrp="1"/>
          </p:cNvSpPr>
          <p:nvPr>
            <p:ph type="subTitle" idx="1"/>
          </p:nvPr>
        </p:nvSpPr>
        <p:spPr/>
        <p:txBody>
          <a:bodyPr/>
          <a:lstStyle/>
          <a:p>
            <a:r>
              <a:rPr lang="en-US" dirty="0" smtClean="0"/>
              <a:t>The Incommunicable Attributes of God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abakonis\Desktop\CBI\CBI Planets 3.jpg"/>
          <p:cNvPicPr>
            <a:picLocks noChangeAspect="1" noChangeArrowheads="1"/>
          </p:cNvPicPr>
          <p:nvPr/>
        </p:nvPicPr>
        <p:blipFill>
          <a:blip r:embed="rId2" cstate="print"/>
          <a:srcRect/>
          <a:stretch>
            <a:fillRect/>
          </a:stretch>
        </p:blipFill>
        <p:spPr bwMode="auto">
          <a:xfrm>
            <a:off x="1571625" y="838200"/>
            <a:ext cx="6000751" cy="467899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abakonis\Desktop\CBI\CBI Planets 4.jpg"/>
          <p:cNvPicPr>
            <a:picLocks noChangeAspect="1" noChangeArrowheads="1"/>
          </p:cNvPicPr>
          <p:nvPr/>
        </p:nvPicPr>
        <p:blipFill>
          <a:blip r:embed="rId2" cstate="print"/>
          <a:srcRect/>
          <a:stretch>
            <a:fillRect/>
          </a:stretch>
        </p:blipFill>
        <p:spPr bwMode="auto">
          <a:xfrm>
            <a:off x="1419225" y="771420"/>
            <a:ext cx="6305551" cy="457210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abakonis\Desktop\CBI\CBI Planets 5.jpg"/>
          <p:cNvPicPr>
            <a:picLocks noChangeAspect="1" noChangeArrowheads="1"/>
          </p:cNvPicPr>
          <p:nvPr/>
        </p:nvPicPr>
        <p:blipFill>
          <a:blip r:embed="rId2" cstate="print"/>
          <a:srcRect/>
          <a:stretch>
            <a:fillRect/>
          </a:stretch>
        </p:blipFill>
        <p:spPr bwMode="auto">
          <a:xfrm>
            <a:off x="1419225" y="619020"/>
            <a:ext cx="6305551" cy="457210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981200"/>
            <a:ext cx="7662675" cy="861774"/>
          </a:xfrm>
          <a:prstGeom prst="rect">
            <a:avLst/>
          </a:prstGeom>
        </p:spPr>
        <p:txBody>
          <a:bodyPr wrap="none" anchor="t">
            <a:spAutoFit/>
          </a:bodyPr>
          <a:lstStyle/>
          <a:p>
            <a:r>
              <a:rPr lang="en-US" sz="5000" dirty="0" smtClean="0">
                <a:solidFill>
                  <a:srgbClr val="7030A0"/>
                </a:solidFill>
                <a:hlinkClick r:id="rId2"/>
              </a:rPr>
              <a:t>Video: Planets and Stars</a:t>
            </a:r>
            <a:endParaRPr lang="en-US" sz="5000" dirty="0">
              <a:solidFill>
                <a:srgbClr val="7030A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02491"/>
          </a:xfrm>
        </p:spPr>
        <p:txBody>
          <a:bodyPr>
            <a:normAutofit fontScale="77500" lnSpcReduction="20000"/>
          </a:bodyPr>
          <a:lstStyle/>
          <a:p>
            <a:r>
              <a:rPr lang="en-US" dirty="0" smtClean="0"/>
              <a:t>Psalm 147:4-5 – He counts the number of the stars; He gives names to all of them.  Great is our Lord, and abundant in strength; His understanding is infinite.</a:t>
            </a:r>
            <a:br>
              <a:rPr lang="en-US" dirty="0" smtClean="0"/>
            </a:br>
            <a:endParaRPr lang="en-US" dirty="0" smtClean="0"/>
          </a:p>
          <a:p>
            <a:r>
              <a:rPr lang="en-US" dirty="0" smtClean="0"/>
              <a:t>Psalm 148:1-6 – Praise the LORD!  Praise the LORD from the heavens; Praise Him in the heights!  Praise Him, all His angels; Praise Him, all His hosts!  Praise Him, sun and moon; Praise Him, all stars of light!  Praise Him, highest heavens, And the waters that are above the heavens!  Let them praise the name of the LORD, For He commanded and they were created.    He has also established them forever and ever; He has made a decree which will not pass away.</a:t>
            </a:r>
            <a:br>
              <a:rPr lang="en-US" dirty="0" smtClean="0"/>
            </a:br>
            <a:endParaRPr lang="en-US" dirty="0" smtClean="0"/>
          </a:p>
          <a:p>
            <a:r>
              <a:rPr lang="en-US" dirty="0" smtClean="0"/>
              <a:t>Psalm 148:1-5 – Praise the LORD!  Praise the LORD from the heavens; Praise Him in the heights!  Praise Him, all His angels; Praise Him, all His hosts!  Praise Him, sun and moon; Praise Him, all stars of light!  Praise Him, highest heavens, And the waters that are above the heavens!  Let them praise the name of the LORD, for He commanded and they were created.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85000" lnSpcReduction="20000"/>
          </a:bodyPr>
          <a:lstStyle/>
          <a:p>
            <a:r>
              <a:rPr lang="en-US" dirty="0" smtClean="0"/>
              <a:t>Psalm 33:6-8 – By the word of the LORD the heavens were made, And by the breath of His mouth all their host.  He gathers the waters of the sea together as a heap; He lays up the deeps in storehouses.  Let all the earth fear the LORD; Let all the inhabitants of the world stand in awe of Him.</a:t>
            </a:r>
            <a:br>
              <a:rPr lang="en-US" dirty="0" smtClean="0"/>
            </a:br>
            <a:endParaRPr lang="en-US" dirty="0" smtClean="0"/>
          </a:p>
          <a:p>
            <a:r>
              <a:rPr lang="en-US" dirty="0" smtClean="0"/>
              <a:t>Isaiah 40:25-26 – “To whom then will you liken Me That I should be his equal?”  says the Holy One.  Lift up your eyes on high And see who has created these stars, The One who leads forth their host by number, He calls them all by name; Because of the greatness of His might and the strength of His power Not one of them is missing.</a:t>
            </a:r>
            <a:br>
              <a:rPr lang="en-US" dirty="0" smtClean="0"/>
            </a:br>
            <a:endParaRPr lang="en-US" dirty="0" smtClean="0"/>
          </a:p>
          <a:p>
            <a:r>
              <a:rPr lang="en-US" dirty="0" smtClean="0"/>
              <a:t>Job 26:7,9,14 – He stretches out the north over empty space, And hangs the earth on nothing. . . He obscures the face of the full moon, And spreads His cloud over it. . . Behold, these are the fringes of His ways.;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4525963"/>
          </a:xfrm>
        </p:spPr>
        <p:txBody>
          <a:bodyPr>
            <a:normAutofit fontScale="77500" lnSpcReduction="20000"/>
          </a:bodyPr>
          <a:lstStyle/>
          <a:p>
            <a:r>
              <a:rPr lang="en-US" dirty="0" smtClean="0"/>
              <a:t>Psalm 8:3 - When I consider Thy heavens, the work of Thy fingers, the moon and the stars, which Thou hast ordained; What is man, that Thou dost take thought of him?  And the son of man, that Thou dost care for him?</a:t>
            </a:r>
            <a:br>
              <a:rPr lang="en-US" dirty="0" smtClean="0"/>
            </a:br>
            <a:endParaRPr lang="en-US" dirty="0" smtClean="0"/>
          </a:p>
          <a:p>
            <a:r>
              <a:rPr lang="en-US" dirty="0" smtClean="0"/>
              <a:t>Psalm 33:13, 18 – The LORD looks from heaven; He sees all the sons of men; From His dwelling place He looks out On all the inhabitants of the earth, He who fashions the hearts of them all, He who understands all their works. . . Behold, the eye of the LORD is on those who fear Him, On those who hope for His </a:t>
            </a:r>
            <a:r>
              <a:rPr lang="en-US" dirty="0" err="1" smtClean="0"/>
              <a:t>lovingkindness</a:t>
            </a:r>
            <a:r>
              <a:rPr lang="en-US" dirty="0" smtClean="0"/>
              <a:t>, To deliver their soul from death, And to keep them alive in famine.  Our soul waits for the LORD; He is our help and our shield.  For our heart rejoices in Him, Because we trust in His holy name.  Let Thy </a:t>
            </a:r>
            <a:r>
              <a:rPr lang="en-US" dirty="0" err="1" smtClean="0"/>
              <a:t>lovingkindness</a:t>
            </a:r>
            <a:r>
              <a:rPr lang="en-US" dirty="0" smtClean="0"/>
              <a:t>, O LORD, be upon us, According as we have hoped in Thee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Cornerstone Bible Institute</a:t>
            </a:r>
            <a:br>
              <a:rPr lang="en-US" dirty="0" smtClean="0"/>
            </a:br>
            <a:r>
              <a:rPr lang="en-US" sz="4000" dirty="0" smtClean="0"/>
              <a:t>Session 5</a:t>
            </a:r>
            <a:br>
              <a:rPr lang="en-US" sz="4000" dirty="0" smtClean="0"/>
            </a:br>
            <a:r>
              <a:rPr lang="en-US" sz="4000" dirty="0" smtClean="0"/>
              <a:t>May 23, 2009</a:t>
            </a:r>
            <a:endParaRPr lang="en-US" dirty="0"/>
          </a:p>
        </p:txBody>
      </p:sp>
      <p:sp>
        <p:nvSpPr>
          <p:cNvPr id="5" name="Subtitle 4"/>
          <p:cNvSpPr>
            <a:spLocks noGrp="1"/>
          </p:cNvSpPr>
          <p:nvPr>
            <p:ph type="subTitle" idx="1"/>
          </p:nvPr>
        </p:nvSpPr>
        <p:spPr/>
        <p:txBody>
          <a:bodyPr>
            <a:normAutofit/>
          </a:bodyPr>
          <a:lstStyle/>
          <a:p>
            <a:r>
              <a:rPr lang="en-US" b="1" dirty="0" smtClean="0"/>
              <a:t>Introduction to the </a:t>
            </a:r>
          </a:p>
          <a:p>
            <a:r>
              <a:rPr lang="en-US" b="1" dirty="0" smtClean="0"/>
              <a:t>Incommunicable Attributes of God</a:t>
            </a: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Exodus 15:11 – “Who is like Thee among the gods, O LORD?  Who is like Thee, majestic in holiness, Awesome in praises, working wonders?</a:t>
            </a:r>
            <a:br>
              <a:rPr lang="en-US" dirty="0" smtClean="0"/>
            </a:br>
            <a:endParaRPr lang="en-US" dirty="0" smtClean="0"/>
          </a:p>
          <a:p>
            <a:r>
              <a:rPr lang="en-US" dirty="0" smtClean="0"/>
              <a:t>Isaiah 55:8-9 – “For My thoughts are not your thoughts, Neither are your ways My ways,” declares the LORD.  For as the heavens are higher than the earth, So are My ways higher than your ways, And My thoughts than your thoughts.</a:t>
            </a:r>
            <a:br>
              <a:rPr lang="en-US" dirty="0" smtClean="0"/>
            </a:br>
            <a:endParaRPr lang="en-US" dirty="0" smtClean="0"/>
          </a:p>
          <a:p>
            <a:r>
              <a:rPr lang="en-US" dirty="0" smtClean="0"/>
              <a:t>Romans 11:36 – For from Him and through Him and to Him are all things</a:t>
            </a:r>
            <a:endParaRPr lang="en-US" dirty="0"/>
          </a:p>
        </p:txBody>
      </p:sp>
      <p:sp>
        <p:nvSpPr>
          <p:cNvPr id="3" name="Title 2"/>
          <p:cNvSpPr>
            <a:spLocks noGrp="1"/>
          </p:cNvSpPr>
          <p:nvPr>
            <p:ph type="title"/>
          </p:nvPr>
        </p:nvSpPr>
        <p:spPr/>
        <p:txBody>
          <a:bodyPr>
            <a:noAutofit/>
          </a:bodyPr>
          <a:lstStyle/>
          <a:p>
            <a:r>
              <a:rPr lang="en-US" sz="2500" dirty="0" smtClean="0"/>
              <a:t>The incommunicable attributes of God impress upon us the truth that there is no one like God!</a:t>
            </a: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normAutofit fontScale="70000" lnSpcReduction="20000"/>
          </a:bodyPr>
          <a:lstStyle/>
          <a:p>
            <a:r>
              <a:rPr lang="en-US" b="1" dirty="0" smtClean="0"/>
              <a:t>Because God is infinite and we are finite, we can never fully understand God</a:t>
            </a:r>
            <a:br>
              <a:rPr lang="en-US" b="1" dirty="0" smtClean="0"/>
            </a:br>
            <a:endParaRPr lang="en-US" b="1" dirty="0" smtClean="0"/>
          </a:p>
          <a:p>
            <a:r>
              <a:rPr lang="en-US" dirty="0" smtClean="0"/>
              <a:t>Psalm 145:3 – Great is the LORD, and highly to be praised; And His greatness is unsearchable.</a:t>
            </a:r>
            <a:br>
              <a:rPr lang="en-US" dirty="0" smtClean="0"/>
            </a:br>
            <a:endParaRPr lang="en-US" dirty="0" smtClean="0"/>
          </a:p>
          <a:p>
            <a:r>
              <a:rPr lang="en-US" dirty="0" smtClean="0"/>
              <a:t>Psalm 139:6 – Such knowledge is too wonderful to me; It is too high; I cannot attain to it.</a:t>
            </a:r>
            <a:br>
              <a:rPr lang="en-US" dirty="0" smtClean="0"/>
            </a:br>
            <a:endParaRPr lang="en-US" dirty="0" smtClean="0"/>
          </a:p>
          <a:p>
            <a:r>
              <a:rPr lang="en-US" dirty="0" smtClean="0"/>
              <a:t>Psalm 139:17-18 – How precious also are Thy thoughts to me, O God!  How vast the sum of them!  If I should count them, they would outnumber the sand.</a:t>
            </a:r>
            <a:br>
              <a:rPr lang="en-US" dirty="0" smtClean="0"/>
            </a:br>
            <a:endParaRPr lang="en-US" dirty="0" smtClean="0"/>
          </a:p>
          <a:p>
            <a:r>
              <a:rPr lang="en-US" dirty="0" smtClean="0"/>
              <a:t>Romans 11:33-36 – Oh, the depth of the riches both of the wisdom and the knowledge of God!  How unsearchable are His judgments and unfathomable His ways!  For who has known the mind of the LORD, or who became His counselor?  Or who has first given to Him that it might be paid back to Him again?  For from Him and through Him and to Him are all things.  To Him be the glory forever.  Amen.</a:t>
            </a:r>
            <a:endParaRPr lang="en-US" dirty="0"/>
          </a:p>
        </p:txBody>
      </p:sp>
      <p:sp>
        <p:nvSpPr>
          <p:cNvPr id="3" name="Title 2"/>
          <p:cNvSpPr>
            <a:spLocks noGrp="1"/>
          </p:cNvSpPr>
          <p:nvPr>
            <p:ph type="title"/>
          </p:nvPr>
        </p:nvSpPr>
        <p:spPr/>
        <p:txBody>
          <a:bodyPr>
            <a:normAutofit/>
          </a:bodyPr>
          <a:lstStyle/>
          <a:p>
            <a:r>
              <a:rPr lang="en-US" dirty="0" smtClean="0"/>
              <a:t>The Incomprehensibility of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A.H. Strong - "The attributes of God are those distinguishing characteristics of the divine nature which are inseparable from the idea of God and which constitute the basis and ground for his various manifestations to his creatures.”</a:t>
            </a:r>
            <a:br>
              <a:rPr lang="en-US" dirty="0" smtClean="0"/>
            </a:br>
            <a:endParaRPr lang="en-US" dirty="0" smtClean="0"/>
          </a:p>
          <a:p>
            <a:r>
              <a:rPr lang="en-US" dirty="0" smtClean="0"/>
              <a:t>Millard Erickson - "When we speak of the attributes of God, we are referring to those qualities of God which constitute what he is.  They are the very characteristics of his nature.  We are not referring here to the acts which he performs. . . "</a:t>
            </a:r>
            <a:endParaRPr lang="en-US" dirty="0"/>
          </a:p>
        </p:txBody>
      </p:sp>
      <p:sp>
        <p:nvSpPr>
          <p:cNvPr id="3" name="Title 2"/>
          <p:cNvSpPr>
            <a:spLocks noGrp="1"/>
          </p:cNvSpPr>
          <p:nvPr>
            <p:ph type="title"/>
          </p:nvPr>
        </p:nvSpPr>
        <p:spPr/>
        <p:txBody>
          <a:bodyPr>
            <a:normAutofit fontScale="90000"/>
          </a:bodyPr>
          <a:lstStyle/>
          <a:p>
            <a:r>
              <a:rPr lang="en-US" dirty="0" smtClean="0"/>
              <a:t>An attribute is simply something that is true about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Within each </a:t>
            </a:r>
            <a:r>
              <a:rPr lang="en-US" b="1" i="1" dirty="0" smtClean="0"/>
              <a:t>single</a:t>
            </a:r>
            <a:r>
              <a:rPr lang="en-US" dirty="0" smtClean="0"/>
              <a:t> attribute there is an incomprehensible depth of understanding to be explored.</a:t>
            </a:r>
            <a:br>
              <a:rPr lang="en-US" dirty="0" smtClean="0"/>
            </a:br>
            <a:endParaRPr lang="en-US" dirty="0" smtClean="0"/>
          </a:p>
          <a:p>
            <a:r>
              <a:rPr lang="en-US" dirty="0" smtClean="0"/>
              <a:t>Theology is both </a:t>
            </a:r>
            <a:r>
              <a:rPr lang="en-US" b="1" i="1" dirty="0" smtClean="0"/>
              <a:t>humbling</a:t>
            </a:r>
            <a:r>
              <a:rPr lang="en-US" dirty="0" smtClean="0"/>
              <a:t> and </a:t>
            </a:r>
            <a:r>
              <a:rPr lang="en-US" b="1" i="1" dirty="0" smtClean="0"/>
              <a:t>joy-producing</a:t>
            </a:r>
            <a:r>
              <a:rPr lang="en-US" dirty="0" smtClean="0"/>
              <a:t>.</a:t>
            </a:r>
            <a:br>
              <a:rPr lang="en-US" dirty="0" smtClean="0"/>
            </a:br>
            <a:endParaRPr lang="en-US" dirty="0" smtClean="0"/>
          </a:p>
          <a:p>
            <a:r>
              <a:rPr lang="en-US" dirty="0" smtClean="0"/>
              <a:t>Heaven will be an eternity of unfolding </a:t>
            </a:r>
            <a:r>
              <a:rPr lang="en-US" b="1" i="1" dirty="0" smtClean="0"/>
              <a:t>progression</a:t>
            </a:r>
            <a:r>
              <a:rPr lang="en-US" dirty="0" smtClean="0"/>
              <a:t> of revelation.</a:t>
            </a:r>
            <a:endParaRPr lang="en-US" dirty="0"/>
          </a:p>
        </p:txBody>
      </p:sp>
      <p:sp>
        <p:nvSpPr>
          <p:cNvPr id="3" name="Title 2"/>
          <p:cNvSpPr>
            <a:spLocks noGrp="1"/>
          </p:cNvSpPr>
          <p:nvPr>
            <p:ph type="title"/>
          </p:nvPr>
        </p:nvSpPr>
        <p:spPr/>
        <p:txBody>
          <a:bodyPr>
            <a:normAutofit/>
          </a:bodyPr>
          <a:lstStyle/>
          <a:p>
            <a:r>
              <a:rPr lang="en-US" sz="3000" b="0" dirty="0" smtClean="0"/>
              <a:t>Although we can not know God </a:t>
            </a:r>
            <a:r>
              <a:rPr lang="en-US" sz="3000" i="1" dirty="0" smtClean="0"/>
              <a:t>fully</a:t>
            </a:r>
            <a:r>
              <a:rPr lang="en-US" sz="3000" b="0" dirty="0" smtClean="0"/>
              <a:t>, we can know God </a:t>
            </a:r>
            <a:r>
              <a:rPr lang="en-US" sz="3000" i="1" dirty="0" smtClean="0"/>
              <a:t>accurately</a:t>
            </a:r>
            <a:r>
              <a:rPr lang="en-US" sz="3000" b="0" dirty="0" smtClean="0"/>
              <a:t>.</a:t>
            </a:r>
            <a:endParaRPr lang="en-US" sz="30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70000" lnSpcReduction="20000"/>
          </a:bodyPr>
          <a:lstStyle/>
          <a:p>
            <a:r>
              <a:rPr lang="en-US" b="1" dirty="0" smtClean="0"/>
              <a:t>God depends on nothing else for existence.  He has eternally existed without any external or prior cause.</a:t>
            </a:r>
            <a:r>
              <a:rPr lang="en-US" dirty="0" smtClean="0"/>
              <a:t/>
            </a:r>
            <a:br>
              <a:rPr lang="en-US" dirty="0" smtClean="0"/>
            </a:br>
            <a:endParaRPr lang="en-US" dirty="0" smtClean="0"/>
          </a:p>
          <a:p>
            <a:r>
              <a:rPr lang="en-US" dirty="0" smtClean="0"/>
              <a:t>Exodus 3:14 - And God said to Moses, "I AM WHO I AM"; and He said, "Thus you shall say to the sons of Israel, 'I AM has sent me to you.‘”</a:t>
            </a:r>
          </a:p>
          <a:p>
            <a:endParaRPr lang="en-US" dirty="0" smtClean="0"/>
          </a:p>
          <a:p>
            <a:r>
              <a:rPr lang="en-US" dirty="0" smtClean="0"/>
              <a:t>John 8:58 when He said, “Truly, truly, I say to you, before Abraham was born, I am.” </a:t>
            </a:r>
          </a:p>
          <a:p>
            <a:pPr>
              <a:buNone/>
            </a:pPr>
            <a:endParaRPr lang="en-US" dirty="0" smtClean="0"/>
          </a:p>
          <a:p>
            <a:r>
              <a:rPr lang="en-US" dirty="0" smtClean="0"/>
              <a:t>Revelation 4:8 – “Holy, holy, holy, is the LORD God, the Almighty, who was and who is and who is to come.”</a:t>
            </a:r>
            <a:br>
              <a:rPr lang="en-US" dirty="0" smtClean="0"/>
            </a:br>
            <a:endParaRPr lang="en-US" dirty="0" smtClean="0"/>
          </a:p>
          <a:p>
            <a:r>
              <a:rPr lang="en-US" dirty="0" smtClean="0"/>
              <a:t>Acts 17:24-25 – The God who made the world and all things in it, since He is Lord of heaven and earth, does not dwell in temples made with hands; neither is He served by human hands, as though He needed anything, since He Himself gives to all life and breath and all things.</a:t>
            </a:r>
            <a:endParaRPr lang="en-US" dirty="0"/>
          </a:p>
        </p:txBody>
      </p:sp>
      <p:sp>
        <p:nvSpPr>
          <p:cNvPr id="3" name="Title 2"/>
          <p:cNvSpPr>
            <a:spLocks noGrp="1"/>
          </p:cNvSpPr>
          <p:nvPr>
            <p:ph type="title"/>
          </p:nvPr>
        </p:nvSpPr>
        <p:spPr/>
        <p:txBody>
          <a:bodyPr/>
          <a:lstStyle/>
          <a:p>
            <a:r>
              <a:rPr lang="en-US" dirty="0" smtClean="0"/>
              <a:t>The Self-Existence of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J.I. Packer – “Our Maker exists in an eternal, self-sustaining, necessary way. . . necessary, that is, in the sense that God does not have it in Him to go out of existence, just as we do not have it in us to live forever.  We necessarily age and die, because it is our present nature to do that; God necessarily continues forever unchanged, because it is His eternal nature to do that.”</a:t>
            </a:r>
            <a:endParaRPr lang="en-US" dirty="0"/>
          </a:p>
        </p:txBody>
      </p:sp>
      <p:sp>
        <p:nvSpPr>
          <p:cNvPr id="3" name="Title 2"/>
          <p:cNvSpPr>
            <a:spLocks noGrp="1"/>
          </p:cNvSpPr>
          <p:nvPr>
            <p:ph type="title"/>
          </p:nvPr>
        </p:nvSpPr>
        <p:spPr/>
        <p:txBody>
          <a:bodyPr>
            <a:normAutofit fontScale="90000"/>
          </a:bodyPr>
          <a:lstStyle/>
          <a:p>
            <a:r>
              <a:rPr lang="en-US" dirty="0" smtClean="0"/>
              <a:t>Augustine - God is the absolute IS.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fontScale="77500" lnSpcReduction="20000"/>
          </a:bodyPr>
          <a:lstStyle/>
          <a:p>
            <a:r>
              <a:rPr lang="en-US" dirty="0" err="1" smtClean="0"/>
              <a:t>Grudem</a:t>
            </a:r>
            <a:r>
              <a:rPr lang="en-US" dirty="0" smtClean="0"/>
              <a:t>:  “God’s being is. . . something totally unique.  It is not just that God does not need the creation for anything; God could not need the creation for anything.  The difference between the creature and the Creator is an immensely vast difference, for God exists in a fundamentally different order of being.  It is not just that we exist and God has always existed; it is also that God necessarily exists in an infinitely better, stronger, more excellent way.  The difference between God’s being and ours is more than the difference between the sun and a candle, more than the difference between the ocean and a raindrop, more than the difference between the arctic ice cap and a snow flake, more than the difference between the universe and the room we are sitting in:  God’s being is qualitatively different.  No limitation or imperfection in creation should be projected onto our thought of God.  He is the Creator; all else is creaturely.  All else can pass away in an instant; he necessarily exists forever.”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God is not merely </a:t>
            </a:r>
            <a:r>
              <a:rPr lang="en-US" b="1" i="1" dirty="0" smtClean="0"/>
              <a:t>self-caused</a:t>
            </a:r>
            <a:r>
              <a:rPr lang="en-US" dirty="0" smtClean="0"/>
              <a:t>, He is the </a:t>
            </a:r>
            <a:r>
              <a:rPr lang="en-US" b="1" i="1" dirty="0" smtClean="0"/>
              <a:t>uncaused</a:t>
            </a:r>
            <a:r>
              <a:rPr lang="en-US" dirty="0" smtClean="0"/>
              <a:t>.</a:t>
            </a:r>
            <a:br>
              <a:rPr lang="en-US" dirty="0" smtClean="0"/>
            </a:br>
            <a:endParaRPr lang="en-US" dirty="0" smtClean="0"/>
          </a:p>
          <a:p>
            <a:r>
              <a:rPr lang="en-US" dirty="0" smtClean="0"/>
              <a:t>The wonder of the gospel is that the </a:t>
            </a:r>
            <a:r>
              <a:rPr lang="en-US" b="1" i="1" dirty="0" smtClean="0"/>
              <a:t>independent</a:t>
            </a:r>
            <a:r>
              <a:rPr lang="en-US" dirty="0" smtClean="0"/>
              <a:t> God became </a:t>
            </a:r>
            <a:r>
              <a:rPr lang="en-US" b="1" i="1" dirty="0" smtClean="0"/>
              <a:t>dependent</a:t>
            </a:r>
            <a:r>
              <a:rPr lang="en-US" dirty="0" smtClean="0"/>
              <a:t>.</a:t>
            </a:r>
            <a:endParaRPr lang="en-US" dirty="0"/>
          </a:p>
        </p:txBody>
      </p:sp>
      <p:sp>
        <p:nvSpPr>
          <p:cNvPr id="3" name="Title 2"/>
          <p:cNvSpPr>
            <a:spLocks noGrp="1"/>
          </p:cNvSpPr>
          <p:nvPr>
            <p:ph type="title"/>
          </p:nvPr>
        </p:nvSpPr>
        <p:spPr/>
        <p:txBody>
          <a:bodyPr>
            <a:normAutofit/>
          </a:bodyPr>
          <a:lstStyle/>
          <a:p>
            <a:r>
              <a:rPr lang="en-US" sz="3000" dirty="0" smtClean="0"/>
              <a:t>The difference between the Creator and the creation is not a matter of degrees.</a:t>
            </a:r>
            <a:endParaRPr lang="en-US" sz="3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normAutofit fontScale="70000" lnSpcReduction="20000"/>
          </a:bodyPr>
          <a:lstStyle/>
          <a:p>
            <a:r>
              <a:rPr lang="en-US" dirty="0" smtClean="0"/>
              <a:t>God is unchangeable in His essence, attributes, consciousness and will.</a:t>
            </a:r>
            <a:br>
              <a:rPr lang="en-US" dirty="0" smtClean="0"/>
            </a:br>
            <a:endParaRPr lang="en-US" dirty="0" smtClean="0"/>
          </a:p>
          <a:p>
            <a:r>
              <a:rPr lang="en-US" dirty="0" smtClean="0"/>
              <a:t>Psalm 102:25-27 – “Of old Thou didst found the earth; And the heavens are the work of Thy hands.  “Even they will perish, but Thou dost endure; And all of them will wear out like a garment; Like clothing Thou wilt change them, and they will be changed.  “But Thou art the same, And Thy years will not come to an end.”</a:t>
            </a:r>
            <a:br>
              <a:rPr lang="en-US" dirty="0" smtClean="0"/>
            </a:br>
            <a:endParaRPr lang="en-US" dirty="0" smtClean="0"/>
          </a:p>
          <a:p>
            <a:r>
              <a:rPr lang="en-US" dirty="0" smtClean="0"/>
              <a:t>Malachi 3:6 – “For I, the LORD, do not change; therefore you, O sons of Jacob, are not consumed.</a:t>
            </a:r>
            <a:br>
              <a:rPr lang="en-US" dirty="0" smtClean="0"/>
            </a:br>
            <a:endParaRPr lang="en-US" dirty="0" smtClean="0"/>
          </a:p>
          <a:p>
            <a:r>
              <a:rPr lang="en-US" dirty="0" smtClean="0"/>
              <a:t>James 1:17 – Every good thing bestowed and every perfect gift is from above, coming down from the Father of lights, with whom there is no variation, or shifting shadow.</a:t>
            </a:r>
            <a:br>
              <a:rPr lang="en-US" dirty="0" smtClean="0"/>
            </a:br>
            <a:endParaRPr lang="en-US" dirty="0" smtClean="0"/>
          </a:p>
          <a:p>
            <a:r>
              <a:rPr lang="en-US" dirty="0" smtClean="0"/>
              <a:t>Hebrews 13:8 – Jesus Christ is the same yesterday and today, yes and forever.</a:t>
            </a:r>
            <a:endParaRPr lang="en-US" dirty="0"/>
          </a:p>
        </p:txBody>
      </p:sp>
      <p:sp>
        <p:nvSpPr>
          <p:cNvPr id="3" name="Title 2"/>
          <p:cNvSpPr>
            <a:spLocks noGrp="1"/>
          </p:cNvSpPr>
          <p:nvPr>
            <p:ph type="title"/>
          </p:nvPr>
        </p:nvSpPr>
        <p:spPr/>
        <p:txBody>
          <a:bodyPr/>
          <a:lstStyle/>
          <a:p>
            <a:r>
              <a:rPr lang="en-US" dirty="0" smtClean="0"/>
              <a:t>The Immutability of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4525963"/>
          </a:xfrm>
        </p:spPr>
        <p:txBody>
          <a:bodyPr>
            <a:normAutofit fontScale="92500" lnSpcReduction="20000"/>
          </a:bodyPr>
          <a:lstStyle/>
          <a:p>
            <a:endParaRPr lang="en-US" dirty="0" smtClean="0"/>
          </a:p>
          <a:p>
            <a:r>
              <a:rPr lang="en-US" dirty="0" smtClean="0"/>
              <a:t>Deuteronomy 32:4 - "The Rock!  His work is perfect, For all His ways are just; A God of faithfulness and without injustice, </a:t>
            </a:r>
            <a:r>
              <a:rPr lang="en-US" dirty="0" err="1" smtClean="0"/>
              <a:t>RIghteous</a:t>
            </a:r>
            <a:r>
              <a:rPr lang="en-US" dirty="0" smtClean="0"/>
              <a:t> and upright is He</a:t>
            </a:r>
            <a:r>
              <a:rPr lang="en-US" dirty="0" smtClean="0"/>
              <a:t>.“</a:t>
            </a:r>
            <a:br>
              <a:rPr lang="en-US" dirty="0" smtClean="0"/>
            </a:br>
            <a:endParaRPr lang="en-US" dirty="0" smtClean="0"/>
          </a:p>
          <a:p>
            <a:r>
              <a:rPr lang="en-US" dirty="0" smtClean="0"/>
              <a:t>Herman </a:t>
            </a:r>
            <a:r>
              <a:rPr lang="en-US" dirty="0" err="1" smtClean="0"/>
              <a:t>Bavinck</a:t>
            </a:r>
            <a:r>
              <a:rPr lang="en-US" dirty="0" smtClean="0"/>
              <a:t> - “The doctrine of God’s immutability is of the highest significance for religion.  The contrast between being and becoming marks the difference between the Creator and the creature.  Every creature is continually becoming. . ..  only he is pure being and no becoming.  Hence, in Scripture God is often called the Rock. . . </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A.W. Pink - “Herein is solid comfort.  Human nature cannot be relied upon; but God can!  However unstable I may be, however fickle my friends may prove, God changes not.  If He varied as we do, if He willed one thing today and another tomorrow, if He were controlled by caprice, who could confide in Him?  But, all praise to His glorious name, He is ever the same.  His purpose is fixed, His will stable, His word is sure.  Here then is a rock on which we may fix our feet, while the mighty torrent is sweeping away everything around us.  The permanence of God’s character guarantees the fulfillment of His promises. . . “</a:t>
            </a:r>
            <a:endParaRPr lang="en-US" dirty="0"/>
          </a:p>
        </p:txBody>
      </p:sp>
      <p:sp>
        <p:nvSpPr>
          <p:cNvPr id="3" name="Title 2"/>
          <p:cNvSpPr>
            <a:spLocks noGrp="1"/>
          </p:cNvSpPr>
          <p:nvPr>
            <p:ph type="title"/>
          </p:nvPr>
        </p:nvSpPr>
        <p:spPr/>
        <p:txBody>
          <a:bodyPr>
            <a:normAutofit/>
          </a:bodyPr>
          <a:lstStyle/>
          <a:p>
            <a:r>
              <a:rPr lang="en-US" sz="3000" b="0" dirty="0" smtClean="0"/>
              <a:t>God's immutability is of great </a:t>
            </a:r>
            <a:r>
              <a:rPr lang="en-US" sz="3000" i="1" dirty="0" smtClean="0"/>
              <a:t>comfort</a:t>
            </a:r>
            <a:r>
              <a:rPr lang="en-US" sz="3000" b="0" dirty="0" smtClean="0"/>
              <a:t> to the believer in Christ.</a:t>
            </a:r>
            <a:endParaRPr lang="en-US" sz="30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God's immutability is the fundamental difference between Him and the </a:t>
            </a:r>
            <a:r>
              <a:rPr lang="en-US" b="1" i="1" dirty="0" smtClean="0"/>
              <a:t>creation</a:t>
            </a:r>
            <a:r>
              <a:rPr lang="en-US" dirty="0" smtClean="0"/>
              <a:t>.</a:t>
            </a:r>
            <a:br>
              <a:rPr lang="en-US" dirty="0" smtClean="0"/>
            </a:br>
            <a:endParaRPr lang="en-US" dirty="0" smtClean="0"/>
          </a:p>
          <a:p>
            <a:r>
              <a:rPr lang="en-US" dirty="0" smtClean="0"/>
              <a:t>Because God is immutable His </a:t>
            </a:r>
            <a:r>
              <a:rPr lang="en-US" b="1" i="1" dirty="0" smtClean="0"/>
              <a:t>promises</a:t>
            </a:r>
            <a:r>
              <a:rPr lang="en-US" dirty="0" smtClean="0"/>
              <a:t> and His </a:t>
            </a:r>
            <a:r>
              <a:rPr lang="en-US" b="1" i="1" dirty="0" smtClean="0"/>
              <a:t>plans</a:t>
            </a:r>
            <a:r>
              <a:rPr lang="en-US" dirty="0" smtClean="0"/>
              <a:t> are sure and unchanging.</a:t>
            </a:r>
            <a:endParaRPr lang="en-US" dirty="0"/>
          </a:p>
        </p:txBody>
      </p:sp>
      <p:sp>
        <p:nvSpPr>
          <p:cNvPr id="3" name="Title 2"/>
          <p:cNvSpPr>
            <a:spLocks noGrp="1"/>
          </p:cNvSpPr>
          <p:nvPr>
            <p:ph type="title"/>
          </p:nvPr>
        </p:nvSpPr>
        <p:spPr/>
        <p:txBody>
          <a:bodyPr>
            <a:normAutofit/>
          </a:bodyPr>
          <a:lstStyle/>
          <a:p>
            <a:r>
              <a:rPr lang="en-US" sz="3000" b="0" dirty="0" smtClean="0"/>
              <a:t>God's immutability is closely tied into His </a:t>
            </a:r>
            <a:r>
              <a:rPr lang="en-US" sz="3000" i="1" dirty="0" smtClean="0"/>
              <a:t>self-existence</a:t>
            </a:r>
            <a:r>
              <a:rPr lang="en-US" sz="3000" b="0" dirty="0" smtClean="0"/>
              <a:t>.</a:t>
            </a:r>
            <a:endParaRPr lang="en-US" sz="30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b="1" dirty="0" smtClean="0"/>
              <a:t>God is infinite in relation to time.</a:t>
            </a:r>
            <a:r>
              <a:rPr lang="en-US" dirty="0" smtClean="0"/>
              <a:t/>
            </a:r>
            <a:br>
              <a:rPr lang="en-US" dirty="0" smtClean="0"/>
            </a:br>
            <a:endParaRPr lang="en-US" dirty="0" smtClean="0"/>
          </a:p>
          <a:p>
            <a:r>
              <a:rPr lang="en-US" dirty="0" smtClean="0"/>
              <a:t>Genesis 21:33 – And Abraham planted a tamarisk tree at Beersheba, and there he called on the name of the LORD, the Everlasting God.</a:t>
            </a:r>
            <a:br>
              <a:rPr lang="en-US" dirty="0" smtClean="0"/>
            </a:br>
            <a:endParaRPr lang="en-US" dirty="0" smtClean="0"/>
          </a:p>
          <a:p>
            <a:r>
              <a:rPr lang="en-US" dirty="0" smtClean="0"/>
              <a:t>Isaiah 40:28 – Do you not know?  Have you not heard?  The Everlasting God, the LORD, the Creator of the ends of the earth Does not become weary or tired.  His understanding is inscrutable.</a:t>
            </a:r>
            <a:br>
              <a:rPr lang="en-US" dirty="0" smtClean="0"/>
            </a:br>
            <a:endParaRPr lang="en-US" dirty="0" smtClean="0"/>
          </a:p>
          <a:p>
            <a:r>
              <a:rPr lang="en-US" dirty="0" smtClean="0"/>
              <a:t>Psalm 90:2 – Before the mountains were born, Or Thou didst give birth to the earth and the world, Even from everlasting to everlasting, Thou art God.</a:t>
            </a:r>
            <a:br>
              <a:rPr lang="en-US" dirty="0" smtClean="0"/>
            </a:br>
            <a:endParaRPr lang="en-US" dirty="0" smtClean="0"/>
          </a:p>
          <a:p>
            <a:r>
              <a:rPr lang="en-US" dirty="0" smtClean="0"/>
              <a:t>Revelation 1:8 – “I am the Alpha and the Omega,” says the Lord God, “who is and who was and who is to come, the Almighty.”</a:t>
            </a:r>
            <a:endParaRPr lang="en-US" dirty="0"/>
          </a:p>
        </p:txBody>
      </p:sp>
      <p:sp>
        <p:nvSpPr>
          <p:cNvPr id="3" name="Title 2"/>
          <p:cNvSpPr>
            <a:spLocks noGrp="1"/>
          </p:cNvSpPr>
          <p:nvPr>
            <p:ph type="title"/>
          </p:nvPr>
        </p:nvSpPr>
        <p:spPr/>
        <p:txBody>
          <a:bodyPr/>
          <a:lstStyle/>
          <a:p>
            <a:r>
              <a:rPr lang="en-US" dirty="0" smtClean="0"/>
              <a:t>The Eternity of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4525963"/>
          </a:xfrm>
        </p:spPr>
        <p:txBody>
          <a:bodyPr>
            <a:normAutofit/>
          </a:bodyPr>
          <a:lstStyle/>
          <a:p>
            <a:r>
              <a:rPr lang="en-US" sz="4000" dirty="0" smtClean="0"/>
              <a:t>There is a distinction being made between the </a:t>
            </a:r>
            <a:r>
              <a:rPr lang="en-US" sz="4000" b="1" i="1" dirty="0" smtClean="0"/>
              <a:t>attributes</a:t>
            </a:r>
            <a:r>
              <a:rPr lang="en-US" sz="4000" dirty="0" smtClean="0"/>
              <a:t> of God and the </a:t>
            </a:r>
            <a:r>
              <a:rPr lang="en-US" sz="4000" b="1" i="1" dirty="0" smtClean="0"/>
              <a:t>acts</a:t>
            </a:r>
            <a:r>
              <a:rPr lang="en-US" sz="4000" dirty="0" smtClean="0"/>
              <a:t> of God.</a:t>
            </a:r>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God's eternity is closely related to His </a:t>
            </a:r>
            <a:r>
              <a:rPr lang="en-US" b="1" i="1" dirty="0" smtClean="0"/>
              <a:t>immutability</a:t>
            </a:r>
            <a:r>
              <a:rPr lang="en-US" dirty="0" smtClean="0"/>
              <a:t>.</a:t>
            </a:r>
            <a:br>
              <a:rPr lang="en-US" dirty="0" smtClean="0"/>
            </a:br>
            <a:endParaRPr lang="en-US" dirty="0" smtClean="0"/>
          </a:p>
          <a:p>
            <a:r>
              <a:rPr lang="en-US" dirty="0" smtClean="0"/>
              <a:t>God is not </a:t>
            </a:r>
            <a:r>
              <a:rPr lang="en-US" b="1" i="1" dirty="0" smtClean="0"/>
              <a:t>changed</a:t>
            </a:r>
            <a:r>
              <a:rPr lang="en-US" dirty="0" smtClean="0"/>
              <a:t> by the succession of moments in time.</a:t>
            </a:r>
            <a:br>
              <a:rPr lang="en-US" dirty="0" smtClean="0"/>
            </a:br>
            <a:endParaRPr lang="en-US" dirty="0" smtClean="0"/>
          </a:p>
          <a:p>
            <a:r>
              <a:rPr lang="en-US" dirty="0" smtClean="0"/>
              <a:t>The wonder of the gospel is that God who was infinite in relation to time, stepped into history!</a:t>
            </a:r>
            <a:br>
              <a:rPr lang="en-US" dirty="0" smtClean="0"/>
            </a:br>
            <a:endParaRPr lang="en-US" dirty="0" smtClean="0"/>
          </a:p>
          <a:p>
            <a:r>
              <a:rPr lang="en-US" dirty="0" smtClean="0"/>
              <a:t>Galatians 4:4 - But when the fullness of the time came, God sent forth His Son, born of a woman, born under the Law, in order that He might redeem those who were under the Law, that we might receive the adoption as sons.” </a:t>
            </a:r>
          </a:p>
          <a:p>
            <a:endParaRPr lang="en-US" dirty="0"/>
          </a:p>
        </p:txBody>
      </p:sp>
      <p:sp>
        <p:nvSpPr>
          <p:cNvPr id="3" name="Title 2"/>
          <p:cNvSpPr>
            <a:spLocks noGrp="1"/>
          </p:cNvSpPr>
          <p:nvPr>
            <p:ph type="title"/>
          </p:nvPr>
        </p:nvSpPr>
        <p:spPr/>
        <p:txBody>
          <a:bodyPr>
            <a:normAutofit/>
          </a:bodyPr>
          <a:lstStyle/>
          <a:p>
            <a:r>
              <a:rPr lang="en-US" sz="2000" dirty="0" smtClean="0"/>
              <a:t>Wayne </a:t>
            </a:r>
            <a:r>
              <a:rPr lang="en-US" sz="2000" dirty="0" err="1" smtClean="0"/>
              <a:t>Grudem</a:t>
            </a:r>
            <a:r>
              <a:rPr lang="en-US" sz="2000" dirty="0" smtClean="0"/>
              <a:t> - "God has no beginning, end, or succession of moments in his own being, and he sees all time equally vividly, yet God sees events in time and acts in time."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624078" indent="-514350">
              <a:buFont typeface="+mj-lt"/>
              <a:buAutoNum type="arabicPeriod"/>
            </a:pPr>
            <a:r>
              <a:rPr lang="en-US" dirty="0" smtClean="0"/>
              <a:t>Why is having a high view of God the foundation for experiencing joy as a Christian?  Which one of the attributes we have discussed (incomprehensibility, self-existence, immutability, eternity) has helped you the most enlarge you understanding of God?  </a:t>
            </a:r>
            <a:br>
              <a:rPr lang="en-US" dirty="0" smtClean="0"/>
            </a:br>
            <a:endParaRPr lang="en-US" dirty="0" smtClean="0"/>
          </a:p>
          <a:p>
            <a:pPr marL="624078" indent="-514350">
              <a:buFont typeface="+mj-lt"/>
              <a:buAutoNum type="arabicPeriod"/>
            </a:pPr>
            <a:r>
              <a:rPr lang="en-US" dirty="0" smtClean="0"/>
              <a:t>Do you have an emotional response to any of these attributes?  Are any of them convicting?  Encouraging?  Inspiring?  Challenging?  Please share your response.</a:t>
            </a:r>
            <a:br>
              <a:rPr lang="en-US" dirty="0" smtClean="0"/>
            </a:br>
            <a:endParaRPr lang="en-US" dirty="0" smtClean="0"/>
          </a:p>
          <a:p>
            <a:pPr marL="624078" indent="-514350">
              <a:buFont typeface="+mj-lt"/>
              <a:buAutoNum type="arabicPeriod"/>
            </a:pPr>
            <a:r>
              <a:rPr lang="en-US" dirty="0" smtClean="0"/>
              <a:t>How would you use the doctrine of God’s immutability to encourage a believer who is doubting God’s love?  Who feels that God doesn’t hear his prayer?  Who doesn’t feel that God can forgive his sin?  Explain.</a:t>
            </a:r>
            <a:endParaRPr lang="en-US" dirty="0"/>
          </a:p>
        </p:txBody>
      </p:sp>
      <p:sp>
        <p:nvSpPr>
          <p:cNvPr id="3" name="Title 2"/>
          <p:cNvSpPr>
            <a:spLocks noGrp="1"/>
          </p:cNvSpPr>
          <p:nvPr>
            <p:ph type="title"/>
          </p:nvPr>
        </p:nvSpPr>
        <p:spPr/>
        <p:txBody>
          <a:bodyPr>
            <a:normAutofit/>
          </a:bodyPr>
          <a:lstStyle/>
          <a:p>
            <a:r>
              <a:rPr lang="en-US" sz="2600" dirty="0" smtClean="0"/>
              <a:t>Questions for Application and Discussion</a:t>
            </a:r>
            <a:endParaRPr lang="en-US" sz="2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The Love of God and the Faithfulness of God</a:t>
            </a:r>
            <a:br>
              <a:rPr lang="en-US" b="1" dirty="0" smtClean="0"/>
            </a:br>
            <a:endParaRPr lang="en-US" b="1" dirty="0" smtClean="0"/>
          </a:p>
          <a:p>
            <a:r>
              <a:rPr lang="en-US" b="1" dirty="0" smtClean="0"/>
              <a:t>A Story of Undying Love</a:t>
            </a:r>
            <a:endParaRPr lang="en-US"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Next CBI Session:</a:t>
            </a:r>
            <a:br>
              <a:rPr lang="en-US" dirty="0" smtClean="0"/>
            </a:br>
            <a:r>
              <a:rPr lang="en-US" dirty="0" smtClean="0"/>
              <a:t>June 6, 2009: 8-11am</a:t>
            </a:r>
            <a:endParaRPr lang="en-US" dirty="0"/>
          </a:p>
        </p:txBody>
      </p:sp>
      <p:sp>
        <p:nvSpPr>
          <p:cNvPr id="2" name="Content Placeholder 1"/>
          <p:cNvSpPr>
            <a:spLocks noGrp="1"/>
          </p:cNvSpPr>
          <p:nvPr>
            <p:ph type="subTitle" idx="1"/>
          </p:nvPr>
        </p:nvSpPr>
        <p:spPr/>
        <p:txBody>
          <a:bodyPr>
            <a:normAutofit/>
          </a:bodyPr>
          <a:lstStyle/>
          <a:p>
            <a:r>
              <a:rPr lang="en-US" dirty="0" smtClean="0"/>
              <a:t>Last session of this class!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"Communicable" attribute is a character quality of God that is </a:t>
            </a:r>
            <a:r>
              <a:rPr lang="en-US" b="1" i="1" dirty="0" smtClean="0"/>
              <a:t>more reflected </a:t>
            </a:r>
            <a:r>
              <a:rPr lang="en-US" dirty="0" smtClean="0"/>
              <a:t>by man.</a:t>
            </a:r>
            <a:br>
              <a:rPr lang="en-US" dirty="0" smtClean="0"/>
            </a:br>
            <a:endParaRPr lang="en-US" dirty="0" smtClean="0"/>
          </a:p>
          <a:p>
            <a:r>
              <a:rPr lang="en-US" dirty="0" smtClean="0"/>
              <a:t>An "Incommunicable" attribute is a character quality of God that is </a:t>
            </a:r>
            <a:r>
              <a:rPr lang="en-US" b="1" i="1" dirty="0" smtClean="0"/>
              <a:t>less reflected </a:t>
            </a:r>
            <a:r>
              <a:rPr lang="en-US" dirty="0" smtClean="0"/>
              <a:t>by man.</a:t>
            </a:r>
            <a:endParaRPr lang="en-US" dirty="0"/>
          </a:p>
        </p:txBody>
      </p:sp>
      <p:sp>
        <p:nvSpPr>
          <p:cNvPr id="3" name="Title 2"/>
          <p:cNvSpPr>
            <a:spLocks noGrp="1"/>
          </p:cNvSpPr>
          <p:nvPr>
            <p:ph type="title"/>
          </p:nvPr>
        </p:nvSpPr>
        <p:spPr/>
        <p:txBody>
          <a:bodyPr>
            <a:normAutofit fontScale="90000"/>
          </a:bodyPr>
          <a:lstStyle/>
          <a:p>
            <a:r>
              <a:rPr lang="en-US" dirty="0" smtClean="0"/>
              <a:t>Communicable &amp; Incommunicable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90600" y="381000"/>
          <a:ext cx="7162800" cy="5391358"/>
        </p:xfrm>
        <a:graphic>
          <a:graphicData uri="http://schemas.openxmlformats.org/drawingml/2006/table">
            <a:tbl>
              <a:tblPr/>
              <a:tblGrid>
                <a:gridCol w="3440451"/>
                <a:gridCol w="281898"/>
                <a:gridCol w="3440451"/>
              </a:tblGrid>
              <a:tr h="385097">
                <a:tc>
                  <a:txBody>
                    <a:bodyPr/>
                    <a:lstStyle/>
                    <a:p>
                      <a:pPr algn="ctr" fontAlgn="b"/>
                      <a:r>
                        <a:rPr lang="en-US" sz="2200" b="1" i="0" u="none" strike="noStrike" dirty="0">
                          <a:solidFill>
                            <a:srgbClr val="000000"/>
                          </a:solidFill>
                          <a:latin typeface="Calibri"/>
                        </a:rPr>
                        <a:t>Incommunicable Attributes</a:t>
                      </a:r>
                    </a:p>
                  </a:txBody>
                  <a:tcPr marL="19256" marR="19256" marT="19256" marB="0" anchor="b">
                    <a:lnL>
                      <a:noFill/>
                    </a:lnL>
                    <a:lnR>
                      <a:noFill/>
                    </a:lnR>
                    <a:lnT>
                      <a:noFill/>
                    </a:lnT>
                    <a:lnB>
                      <a:noFill/>
                    </a:lnB>
                    <a:solidFill>
                      <a:srgbClr val="BFBFBF"/>
                    </a:solidFill>
                  </a:tcPr>
                </a:tc>
                <a:tc>
                  <a:txBody>
                    <a:bodyPr/>
                    <a:lstStyle/>
                    <a:p>
                      <a:pPr algn="ctr" fontAlgn="b"/>
                      <a:endParaRPr lang="en-US" sz="2200" b="1"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1" i="0" u="none" strike="noStrike">
                          <a:solidFill>
                            <a:srgbClr val="000000"/>
                          </a:solidFill>
                          <a:latin typeface="Calibri"/>
                        </a:rPr>
                        <a:t>Communicable Attributes</a:t>
                      </a:r>
                    </a:p>
                  </a:txBody>
                  <a:tcPr marL="19256" marR="19256" marT="19256" marB="0" anchor="b">
                    <a:lnL>
                      <a:noFill/>
                    </a:lnL>
                    <a:lnR>
                      <a:noFill/>
                    </a:lnR>
                    <a:lnT>
                      <a:noFill/>
                    </a:lnT>
                    <a:lnB>
                      <a:noFill/>
                    </a:lnB>
                    <a:solidFill>
                      <a:srgbClr val="BFBFBF"/>
                    </a:solidFill>
                  </a:tcPr>
                </a:tc>
              </a:tr>
              <a:tr h="385097">
                <a:tc>
                  <a:txBody>
                    <a:bodyPr/>
                    <a:lstStyle/>
                    <a:p>
                      <a:pPr algn="ctr" fontAlgn="b"/>
                      <a:r>
                        <a:rPr lang="en-US" sz="2200" b="0" i="0" u="none" strike="noStrike">
                          <a:solidFill>
                            <a:srgbClr val="000000"/>
                          </a:solidFill>
                          <a:latin typeface="Calibri"/>
                        </a:rPr>
                        <a:t>Incomprehensibility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Holiness</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Self-Existence (Aseity)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Righteousness (Justice)</a:t>
                      </a:r>
                    </a:p>
                  </a:txBody>
                  <a:tcPr marL="19256" marR="19256" marT="19256" marB="0" anchor="b">
                    <a:lnL>
                      <a:noFill/>
                    </a:lnL>
                    <a:lnR>
                      <a:noFill/>
                    </a:lnR>
                    <a:lnT>
                      <a:noFill/>
                    </a:lnT>
                    <a:lnB>
                      <a:noFill/>
                    </a:lnB>
                  </a:tcPr>
                </a:tc>
              </a:tr>
              <a:tr h="385097">
                <a:tc>
                  <a:txBody>
                    <a:bodyPr/>
                    <a:lstStyle/>
                    <a:p>
                      <a:pPr algn="ctr" fontAlgn="b"/>
                      <a:r>
                        <a:rPr lang="en-US" sz="2200" b="0" i="0" u="none" strike="noStrike" dirty="0">
                          <a:solidFill>
                            <a:srgbClr val="000000"/>
                          </a:solidFill>
                          <a:latin typeface="Calibri"/>
                        </a:rPr>
                        <a:t>Immutability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Wrath</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Eternity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Truthfulness</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Sovereignty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Goodness</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Freedom</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Mercy</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Spirituality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Grace</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Invisibility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Love</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Omnipresence </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Jealousy</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Perfection</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Knowledge</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Blessedness</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Wisdom</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Beauty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a:solidFill>
                            <a:srgbClr val="000000"/>
                          </a:solidFill>
                          <a:latin typeface="Calibri"/>
                        </a:rPr>
                        <a:t>Patience</a:t>
                      </a:r>
                    </a:p>
                  </a:txBody>
                  <a:tcPr marL="19256" marR="19256" marT="19256" marB="0" anchor="b">
                    <a:lnL>
                      <a:noFill/>
                    </a:lnL>
                    <a:lnR>
                      <a:noFill/>
                    </a:lnR>
                    <a:lnT>
                      <a:noFill/>
                    </a:lnT>
                    <a:lnB>
                      <a:noFill/>
                    </a:lnB>
                  </a:tcPr>
                </a:tc>
              </a:tr>
              <a:tr h="385097">
                <a:tc>
                  <a:txBody>
                    <a:bodyPr/>
                    <a:lstStyle/>
                    <a:p>
                      <a:pPr algn="ctr" fontAlgn="b"/>
                      <a:r>
                        <a:rPr lang="en-US" sz="2200" b="0" i="0" u="none" strike="noStrike">
                          <a:solidFill>
                            <a:srgbClr val="000000"/>
                          </a:solidFill>
                          <a:latin typeface="Calibri"/>
                        </a:rPr>
                        <a:t>Glory</a:t>
                      </a:r>
                    </a:p>
                  </a:txBody>
                  <a:tcPr marL="19256" marR="19256" marT="19256" marB="0" anchor="b">
                    <a:lnL>
                      <a:noFill/>
                    </a:lnL>
                    <a:lnR>
                      <a:noFill/>
                    </a:lnR>
                    <a:lnT>
                      <a:noFill/>
                    </a:lnT>
                    <a:lnB>
                      <a:noFill/>
                    </a:lnB>
                  </a:tcPr>
                </a:tc>
                <a:tc>
                  <a:txBody>
                    <a:bodyPr/>
                    <a:lstStyle/>
                    <a:p>
                      <a:pPr algn="ctr" fontAlgn="b"/>
                      <a:endParaRPr lang="en-US" sz="2200" b="0" i="0" u="none" strike="noStrike">
                        <a:solidFill>
                          <a:srgbClr val="000000"/>
                        </a:solidFill>
                        <a:latin typeface="Calibri"/>
                      </a:endParaRPr>
                    </a:p>
                  </a:txBody>
                  <a:tcPr marL="19256" marR="19256" marT="19256" marB="0" anchor="b">
                    <a:lnL>
                      <a:noFill/>
                    </a:lnL>
                    <a:lnR>
                      <a:noFill/>
                    </a:lnR>
                    <a:lnT>
                      <a:noFill/>
                    </a:lnT>
                    <a:lnB>
                      <a:noFill/>
                    </a:lnB>
                  </a:tcPr>
                </a:tc>
                <a:tc>
                  <a:txBody>
                    <a:bodyPr/>
                    <a:lstStyle/>
                    <a:p>
                      <a:pPr algn="ctr" fontAlgn="b"/>
                      <a:r>
                        <a:rPr lang="en-US" sz="2200" b="0" i="0" u="none" strike="noStrike" dirty="0">
                          <a:solidFill>
                            <a:srgbClr val="000000"/>
                          </a:solidFill>
                          <a:latin typeface="Calibri"/>
                        </a:rPr>
                        <a:t>Peace (Order)</a:t>
                      </a:r>
                    </a:p>
                  </a:txBody>
                  <a:tcPr marL="19256" marR="19256" marT="1925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John 17:3 - And this is eternal life, that they may know Thee, the only true God, and Jesus Christ whom Thou hast sent.</a:t>
            </a:r>
            <a:br>
              <a:rPr lang="en-US" dirty="0" smtClean="0"/>
            </a:br>
            <a:endParaRPr lang="en-US" dirty="0" smtClean="0"/>
          </a:p>
          <a:p>
            <a:r>
              <a:rPr lang="en-US" dirty="0" smtClean="0"/>
              <a:t>1 John 2:13 - I have written to you, children, because you know the Father.</a:t>
            </a:r>
            <a:br>
              <a:rPr lang="en-US" dirty="0" smtClean="0"/>
            </a:br>
            <a:endParaRPr lang="en-US" dirty="0" smtClean="0"/>
          </a:p>
          <a:p>
            <a:r>
              <a:rPr lang="en-US" dirty="0" smtClean="0"/>
              <a:t>Jeremiah 9:23-24 - Thus says the LORD, "Let not a wise man boast of his wisdom, and let not the mighty man boast of his might, let not a rich man boast of his riches; but let him who boast </a:t>
            </a:r>
            <a:r>
              <a:rPr lang="en-US" dirty="0" err="1" smtClean="0"/>
              <a:t>boast</a:t>
            </a:r>
            <a:r>
              <a:rPr lang="en-US" dirty="0" smtClean="0"/>
              <a:t> of this, that he understands and knows Me, that I am the LORD who exercises </a:t>
            </a:r>
            <a:r>
              <a:rPr lang="en-US" dirty="0" err="1" smtClean="0"/>
              <a:t>lovingkindness</a:t>
            </a:r>
            <a:r>
              <a:rPr lang="en-US" dirty="0" smtClean="0"/>
              <a:t>, justice, and righteousness on the earth; for I delight in these things."</a:t>
            </a:r>
            <a:endParaRPr lang="en-US" dirty="0"/>
          </a:p>
        </p:txBody>
      </p:sp>
      <p:sp>
        <p:nvSpPr>
          <p:cNvPr id="3" name="Title 2"/>
          <p:cNvSpPr>
            <a:spLocks noGrp="1"/>
          </p:cNvSpPr>
          <p:nvPr>
            <p:ph type="title"/>
          </p:nvPr>
        </p:nvSpPr>
        <p:spPr/>
        <p:txBody>
          <a:bodyPr>
            <a:noAutofit/>
          </a:bodyPr>
          <a:lstStyle/>
          <a:p>
            <a:r>
              <a:rPr lang="en-US" sz="2400" b="0" dirty="0" smtClean="0"/>
              <a:t>When we study the attributes of God, we are seeking not merely to know character qualities but we are seeking to know a </a:t>
            </a:r>
            <a:r>
              <a:rPr lang="en-US" sz="2400" i="1" dirty="0" smtClean="0"/>
              <a:t>person</a:t>
            </a:r>
            <a:r>
              <a:rPr lang="en-US" sz="2400" b="0" dirty="0" smtClean="0"/>
              <a:t>.</a:t>
            </a:r>
            <a:endParaRPr lang="en-US" sz="24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buFont typeface="+mj-lt"/>
              <a:buAutoNum type="arabicPeriod"/>
            </a:pPr>
            <a:r>
              <a:rPr lang="en-US" dirty="0" smtClean="0"/>
              <a:t>We should not think of God as some kind of </a:t>
            </a:r>
            <a:r>
              <a:rPr lang="en-US" b="1" i="1" dirty="0" smtClean="0"/>
              <a:t>collection</a:t>
            </a:r>
            <a:r>
              <a:rPr lang="en-US" dirty="0" smtClean="0"/>
              <a:t> of various attributes added together.</a:t>
            </a:r>
          </a:p>
          <a:p>
            <a:pPr marL="624078" indent="-514350">
              <a:buFont typeface="+mj-lt"/>
              <a:buAutoNum type="arabicPeriod"/>
            </a:pPr>
            <a:r>
              <a:rPr lang="en-US" dirty="0" smtClean="0"/>
              <a:t>We should not think of the attributes of God as something </a:t>
            </a:r>
            <a:r>
              <a:rPr lang="en-US" b="1" i="1" dirty="0" smtClean="0"/>
              <a:t>external</a:t>
            </a:r>
            <a:r>
              <a:rPr lang="en-US" dirty="0" smtClean="0"/>
              <a:t> from God's real being or real self.</a:t>
            </a:r>
          </a:p>
          <a:p>
            <a:pPr marL="624078" indent="-514350">
              <a:buNone/>
            </a:pPr>
            <a:endParaRPr lang="en-US" dirty="0" smtClean="0"/>
          </a:p>
          <a:p>
            <a:pPr marL="624078" indent="-514350">
              <a:buNone/>
            </a:pPr>
            <a:r>
              <a:rPr lang="en-US" dirty="0" smtClean="0"/>
              <a:t>	</a:t>
            </a:r>
            <a:r>
              <a:rPr lang="en-US" b="1" dirty="0" smtClean="0"/>
              <a:t>Instead, we should understand each attribute of God as being true of all of God's being, and every attribute qualifying every other attribute.</a:t>
            </a:r>
            <a:endParaRPr lang="en-US" b="1" dirty="0"/>
          </a:p>
        </p:txBody>
      </p:sp>
      <p:sp>
        <p:nvSpPr>
          <p:cNvPr id="3" name="Title 2"/>
          <p:cNvSpPr>
            <a:spLocks noGrp="1"/>
          </p:cNvSpPr>
          <p:nvPr>
            <p:ph type="title"/>
          </p:nvPr>
        </p:nvSpPr>
        <p:spPr/>
        <p:txBody>
          <a:bodyPr>
            <a:normAutofit/>
          </a:bodyPr>
          <a:lstStyle/>
          <a:p>
            <a:r>
              <a:rPr lang="en-US" sz="2600" dirty="0" smtClean="0"/>
              <a:t>Misconceptions regarding the Attributes of God</a:t>
            </a:r>
            <a:endParaRPr lang="en-US" sz="2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abakonis\Desktop\CBI\CBI Planets 1.jpg"/>
          <p:cNvPicPr>
            <a:picLocks noChangeAspect="1" noChangeArrowheads="1"/>
          </p:cNvPicPr>
          <p:nvPr/>
        </p:nvPicPr>
        <p:blipFill>
          <a:blip r:embed="rId2" cstate="print"/>
          <a:srcRect/>
          <a:stretch>
            <a:fillRect/>
          </a:stretch>
        </p:blipFill>
        <p:spPr bwMode="auto">
          <a:xfrm>
            <a:off x="781197" y="762000"/>
            <a:ext cx="7581606" cy="451818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abakonis\Desktop\CBI\CBI Planets 2.jpg"/>
          <p:cNvPicPr>
            <a:picLocks noChangeAspect="1" noChangeArrowheads="1"/>
          </p:cNvPicPr>
          <p:nvPr/>
        </p:nvPicPr>
        <p:blipFill>
          <a:blip r:embed="rId2" cstate="print"/>
          <a:srcRect/>
          <a:stretch>
            <a:fillRect/>
          </a:stretch>
        </p:blipFill>
        <p:spPr bwMode="auto">
          <a:xfrm>
            <a:off x="936390" y="911167"/>
            <a:ext cx="7271221" cy="4346633"/>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244</TotalTime>
  <Words>1183</Words>
  <Application>Microsoft Office PowerPoint</Application>
  <PresentationFormat>On-screen Show (4:3)</PresentationFormat>
  <Paragraphs>119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Cornerstone Bible Institute Session 5 May 23, 2009</vt:lpstr>
      <vt:lpstr>An attribute is simply something that is true about God.</vt:lpstr>
      <vt:lpstr>Slide 3</vt:lpstr>
      <vt:lpstr>Communicable &amp; Incommunicable</vt:lpstr>
      <vt:lpstr>Slide 5</vt:lpstr>
      <vt:lpstr>When we study the attributes of God, we are seeking not merely to know character qualities but we are seeking to know a person.</vt:lpstr>
      <vt:lpstr>Misconceptions regarding the Attributes of God</vt:lpstr>
      <vt:lpstr>Slide 8</vt:lpstr>
      <vt:lpstr>Slide 9</vt:lpstr>
      <vt:lpstr>Slide 10</vt:lpstr>
      <vt:lpstr>Slide 11</vt:lpstr>
      <vt:lpstr>Slide 12</vt:lpstr>
      <vt:lpstr>Slide 13</vt:lpstr>
      <vt:lpstr>Slide 14</vt:lpstr>
      <vt:lpstr>Slide 15</vt:lpstr>
      <vt:lpstr>Slide 16</vt:lpstr>
      <vt:lpstr>Cornerstone Bible Institute Session 5 May 23, 2009</vt:lpstr>
      <vt:lpstr>The incommunicable attributes of God impress upon us the truth that there is no one like God!</vt:lpstr>
      <vt:lpstr>The Incomprehensibility of God</vt:lpstr>
      <vt:lpstr>Although we can not know God fully, we can know God accurately.</vt:lpstr>
      <vt:lpstr>The Self-Existence of God</vt:lpstr>
      <vt:lpstr>Augustine - God is the absolute IS.</vt:lpstr>
      <vt:lpstr>Slide 23</vt:lpstr>
      <vt:lpstr>The difference between the Creator and the creation is not a matter of degrees.</vt:lpstr>
      <vt:lpstr>The Immutability of God</vt:lpstr>
      <vt:lpstr>Slide 26</vt:lpstr>
      <vt:lpstr>God's immutability is of great comfort to the believer in Christ.</vt:lpstr>
      <vt:lpstr>God's immutability is closely tied into His self-existence.</vt:lpstr>
      <vt:lpstr>The Eternity of God</vt:lpstr>
      <vt:lpstr>Wayne Grudem - "God has no beginning, end, or succession of moments in his own being, and he sees all time equally vividly, yet God sees events in time and acts in time."</vt:lpstr>
      <vt:lpstr>Questions for Application and Discussion</vt:lpstr>
      <vt:lpstr>Slide 32</vt:lpstr>
      <vt:lpstr>Next CBI Session: June 6, 2009: 8-11am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Cornerstone Bible Institute Session 5 May 23, 2009</dc:title>
  <dc:creator>Adam Bakonis</dc:creator>
  <cp:lastModifiedBy>Adam Bakonis</cp:lastModifiedBy>
  <cp:revision>18</cp:revision>
  <dcterms:created xsi:type="dcterms:W3CDTF">2009-05-23T06:49:21Z</dcterms:created>
  <dcterms:modified xsi:type="dcterms:W3CDTF">2009-05-23T18:11:08Z</dcterms:modified>
</cp:coreProperties>
</file>