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A0FA2D-7F1F-47B9-A9C7-917E26904FB3}" type="datetimeFigureOut">
              <a:rPr lang="en-US" smtClean="0"/>
              <a:pPr/>
              <a:t>5/9/2009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756C91-AFDF-4F26-8A6D-D7A8C0AFDD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56C91-AFDF-4F26-8A6D-D7A8C0AFDD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56C91-AFDF-4F26-8A6D-D7A8C0AFDD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56C91-AFDF-4F26-8A6D-D7A8C0AFDD3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756C91-AFDF-4F26-8A6D-D7A8C0AFDD3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756C91-AFDF-4F26-8A6D-D7A8C0AFDD3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756C91-AFDF-4F26-8A6D-D7A8C0AFDD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756C91-AFDF-4F26-8A6D-D7A8C0AFDD3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A0FA2D-7F1F-47B9-A9C7-917E26904FB3}" type="datetimeFigureOut">
              <a:rPr lang="en-US" smtClean="0"/>
              <a:pPr/>
              <a:t>5/9/2009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756C91-AFDF-4F26-8A6D-D7A8C0AFDD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A0FA2D-7F1F-47B9-A9C7-917E26904FB3}" type="datetimeFigureOut">
              <a:rPr lang="en-US" smtClean="0"/>
              <a:pPr/>
              <a:t>5/9/2009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756C91-AFDF-4F26-8A6D-D7A8C0AFDD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A0FA2D-7F1F-47B9-A9C7-917E26904FB3}" type="datetimeFigureOut">
              <a:rPr lang="en-US" smtClean="0"/>
              <a:pPr/>
              <a:t>5/9/2009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756C91-AFDF-4F26-8A6D-D7A8C0AFDD3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A0FA2D-7F1F-47B9-A9C7-917E26904FB3}" type="datetimeFigureOut">
              <a:rPr lang="en-US" smtClean="0"/>
              <a:pPr/>
              <a:t>5/9/2009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756C91-AFDF-4F26-8A6D-D7A8C0AFDD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838200"/>
            <a:ext cx="8229600" cy="5486400"/>
          </a:xfrm>
        </p:spPr>
        <p:txBody>
          <a:bodyPr>
            <a:normAutofit fontScale="62500" lnSpcReduction="20000"/>
          </a:bodyPr>
          <a:lstStyle/>
          <a:p>
            <a:pPr marL="624078" indent="-514350">
              <a:buFont typeface="+mj-lt"/>
              <a:buAutoNum type="arabicPeriod"/>
            </a:pPr>
            <a:r>
              <a:rPr lang="en-US" dirty="0" smtClean="0"/>
              <a:t>Do you tend to live by a list of dos and don’ts?</a:t>
            </a:r>
            <a:br>
              <a:rPr lang="en-US" dirty="0" smtClean="0"/>
            </a:br>
            <a:endParaRPr lang="en-US" dirty="0" smtClean="0"/>
          </a:p>
          <a:p>
            <a:pPr marL="624078" indent="-514350">
              <a:buFont typeface="+mj-lt"/>
              <a:buAutoNum type="arabicPeriod"/>
            </a:pPr>
            <a:r>
              <a:rPr lang="en-US" dirty="0" smtClean="0"/>
              <a:t>Is it difficult for you to respect those whose standards aren’t as high as yours?</a:t>
            </a:r>
            <a:br>
              <a:rPr lang="en-US" dirty="0" smtClean="0"/>
            </a:br>
            <a:endParaRPr lang="en-US" dirty="0" smtClean="0"/>
          </a:p>
          <a:p>
            <a:pPr marL="624078" indent="-514350">
              <a:buFont typeface="+mj-lt"/>
              <a:buAutoNum type="arabicPeriod"/>
            </a:pPr>
            <a:r>
              <a:rPr lang="en-US" dirty="0" smtClean="0"/>
              <a:t>Do you assume that practicing spiritual disciplines should result in God’s blessing?</a:t>
            </a:r>
            <a:br>
              <a:rPr lang="en-US" dirty="0" smtClean="0"/>
            </a:br>
            <a:endParaRPr lang="en-US" dirty="0" smtClean="0"/>
          </a:p>
          <a:p>
            <a:pPr marL="624078" indent="-514350">
              <a:buFont typeface="+mj-lt"/>
              <a:buAutoNum type="arabicPeriod"/>
            </a:pPr>
            <a:r>
              <a:rPr lang="en-US" dirty="0" smtClean="0"/>
              <a:t>Do you feel you’re better than most other people?</a:t>
            </a:r>
            <a:br>
              <a:rPr lang="en-US" dirty="0" smtClean="0"/>
            </a:br>
            <a:endParaRPr lang="en-US" dirty="0" smtClean="0"/>
          </a:p>
          <a:p>
            <a:pPr marL="624078" indent="-514350">
              <a:buFont typeface="+mj-lt"/>
              <a:buAutoNum type="arabicPeriod"/>
            </a:pPr>
            <a:r>
              <a:rPr lang="en-US" dirty="0" smtClean="0"/>
              <a:t>Has it been a long time since you identified a sin and repented of it?</a:t>
            </a:r>
            <a:br>
              <a:rPr lang="en-US" dirty="0" smtClean="0"/>
            </a:br>
            <a:endParaRPr lang="en-US" dirty="0" smtClean="0"/>
          </a:p>
          <a:p>
            <a:pPr marL="624078" indent="-514350">
              <a:buFont typeface="+mj-lt"/>
              <a:buAutoNum type="arabicPeriod"/>
            </a:pPr>
            <a:r>
              <a:rPr lang="en-US" dirty="0" smtClean="0"/>
              <a:t>Do you resent it when others point out your “spiritual blind spots”?</a:t>
            </a:r>
            <a:br>
              <a:rPr lang="en-US" dirty="0" smtClean="0"/>
            </a:br>
            <a:endParaRPr lang="en-US" dirty="0" smtClean="0"/>
          </a:p>
          <a:p>
            <a:pPr marL="624078" indent="-514350">
              <a:buFont typeface="+mj-lt"/>
              <a:buAutoNum type="arabicPeriod"/>
            </a:pPr>
            <a:r>
              <a:rPr lang="en-US" dirty="0" smtClean="0"/>
              <a:t>Do you readily recognize the sins of others but not your own?</a:t>
            </a:r>
            <a:br>
              <a:rPr lang="en-US" dirty="0" smtClean="0"/>
            </a:br>
            <a:endParaRPr lang="en-US" dirty="0" smtClean="0"/>
          </a:p>
          <a:p>
            <a:pPr marL="624078" indent="-514350">
              <a:buFont typeface="+mj-lt"/>
              <a:buAutoNum type="arabicPeriod"/>
            </a:pPr>
            <a:r>
              <a:rPr lang="en-US" dirty="0" smtClean="0"/>
              <a:t>Do you have the sense that God owes you a good life?</a:t>
            </a:r>
            <a:br>
              <a:rPr lang="en-US" dirty="0" smtClean="0"/>
            </a:br>
            <a:endParaRPr lang="en-US" dirty="0" smtClean="0"/>
          </a:p>
          <a:p>
            <a:pPr marL="624078" indent="-514350">
              <a:buFont typeface="+mj-lt"/>
              <a:buAutoNum type="arabicPeriod"/>
            </a:pPr>
            <a:r>
              <a:rPr lang="en-US" dirty="0" smtClean="0"/>
              <a:t>Do you get angry when difficulties and suffering come into your life?</a:t>
            </a:r>
            <a:br>
              <a:rPr lang="en-US" dirty="0" smtClean="0"/>
            </a:br>
            <a:endParaRPr lang="en-US" dirty="0" smtClean="0"/>
          </a:p>
          <a:p>
            <a:pPr marL="624078" indent="-514350">
              <a:buFont typeface="+mj-lt"/>
              <a:buAutoNum type="arabicPeriod"/>
            </a:pPr>
            <a:r>
              <a:rPr lang="en-US" dirty="0" smtClean="0"/>
              <a:t>Do you seldom think of the cross?</a:t>
            </a:r>
            <a:endParaRPr lang="en-US" dirty="0"/>
          </a:p>
        </p:txBody>
      </p:sp>
      <p:sp>
        <p:nvSpPr>
          <p:cNvPr id="4" name="Title 3"/>
          <p:cNvSpPr>
            <a:spLocks noGrp="1"/>
          </p:cNvSpPr>
          <p:nvPr>
            <p:ph type="title"/>
          </p:nvPr>
        </p:nvSpPr>
        <p:spPr>
          <a:xfrm>
            <a:off x="457200" y="0"/>
            <a:ext cx="8229600" cy="990600"/>
          </a:xfrm>
        </p:spPr>
        <p:txBody>
          <a:bodyPr>
            <a:normAutofit/>
          </a:bodyPr>
          <a:lstStyle/>
          <a:p>
            <a:pPr algn="ctr"/>
            <a:r>
              <a:rPr lang="en-US" sz="3200" dirty="0" smtClean="0"/>
              <a:t>Jerry Bridges – Diagnostic Questions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
            <a:ext cx="8229600" cy="4525963"/>
          </a:xfrm>
        </p:spPr>
        <p:txBody>
          <a:bodyPr>
            <a:normAutofit fontScale="92500" lnSpcReduction="10000"/>
          </a:bodyPr>
          <a:lstStyle/>
          <a:p>
            <a:endParaRPr lang="en-US" dirty="0" smtClean="0"/>
          </a:p>
          <a:p>
            <a:endParaRPr lang="en-US" dirty="0" smtClean="0"/>
          </a:p>
          <a:p>
            <a:r>
              <a:rPr lang="en-US" dirty="0" smtClean="0"/>
              <a:t>Shift your focus off self-contempt.  If we're focused on hating ourselves, realize that we're focused on ourselves and not on him. Self-contempt is a subtle form of self-centeredness, which is the opposite of Christ-centeredness.  Unless our self-contempt makes us look more at the righteousness of Christ and the cross of Christ and less at ourselves, the whole endeavor leads to death.  Let our sin break our hearts and not our hope in the gospel.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greatness of Christ's merit is known best by sinners in deep distress.  The thirstier a man is, the more he'll prize a cup of water; the more our sins break and burden us, the more we'll treasure our Healer and Deliverer.”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dirty="0" smtClean="0"/>
              <a:t>How would you preach "good news" specifically to someone dealing with your counseling issue?</a:t>
            </a:r>
          </a:p>
          <a:p>
            <a:pPr marL="850392" lvl="1" indent="-457200">
              <a:buFont typeface="Wingdings" pitchFamily="2" charset="2"/>
              <a:buChar char="§"/>
            </a:pPr>
            <a:r>
              <a:rPr lang="en-US" dirty="0" smtClean="0"/>
              <a:t>Good news regarding the Father</a:t>
            </a:r>
          </a:p>
          <a:p>
            <a:pPr marL="850392" lvl="1" indent="-457200">
              <a:buFont typeface="Wingdings" pitchFamily="2" charset="2"/>
              <a:buChar char="§"/>
            </a:pPr>
            <a:r>
              <a:rPr lang="en-US" dirty="0" smtClean="0"/>
              <a:t>Good news regarding the Son</a:t>
            </a:r>
          </a:p>
          <a:p>
            <a:pPr marL="850392" lvl="1" indent="-457200">
              <a:buFont typeface="Wingdings" pitchFamily="2" charset="2"/>
              <a:buChar char="§"/>
            </a:pPr>
            <a:r>
              <a:rPr lang="en-US" dirty="0" smtClean="0"/>
              <a:t>Good news regarding the Spirit</a:t>
            </a:r>
          </a:p>
          <a:p>
            <a:pPr marL="624078" indent="-514350">
              <a:buFont typeface="+mj-lt"/>
              <a:buAutoNum type="arabicPeriod"/>
            </a:pPr>
            <a:endParaRPr lang="en-US" dirty="0" smtClean="0"/>
          </a:p>
          <a:p>
            <a:pPr marL="624078" indent="-514350">
              <a:buFont typeface="+mj-lt"/>
              <a:buAutoNum type="arabicPeriod"/>
            </a:pPr>
            <a:r>
              <a:rPr lang="en-US" dirty="0" smtClean="0"/>
              <a:t>How does the "fruit of the Spirit" address your counseling issue?</a:t>
            </a:r>
            <a:endParaRPr lang="en-US" dirty="0"/>
          </a:p>
        </p:txBody>
      </p:sp>
      <p:sp>
        <p:nvSpPr>
          <p:cNvPr id="3" name="Title 2"/>
          <p:cNvSpPr>
            <a:spLocks noGrp="1"/>
          </p:cNvSpPr>
          <p:nvPr>
            <p:ph type="title"/>
          </p:nvPr>
        </p:nvSpPr>
        <p:spPr/>
        <p:txBody>
          <a:bodyPr/>
          <a:lstStyle/>
          <a:p>
            <a:r>
              <a:rPr lang="en-US" dirty="0" smtClean="0"/>
              <a:t>Discussion 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038600"/>
          </a:xfrm>
        </p:spPr>
        <p:txBody>
          <a:bodyPr>
            <a:normAutofit/>
          </a:bodyPr>
          <a:lstStyle/>
          <a:p>
            <a:pPr>
              <a:buNone/>
            </a:pPr>
            <a:endParaRPr lang="en-US" dirty="0" smtClean="0"/>
          </a:p>
          <a:p>
            <a:pPr marL="624078" indent="-514350">
              <a:buFont typeface="+mj-lt"/>
              <a:buAutoNum type="arabicPeriod"/>
            </a:pPr>
            <a:r>
              <a:rPr lang="en-US" dirty="0" smtClean="0"/>
              <a:t>Anger</a:t>
            </a:r>
          </a:p>
          <a:p>
            <a:pPr marL="624078" indent="-514350">
              <a:buFont typeface="+mj-lt"/>
              <a:buAutoNum type="arabicPeriod"/>
            </a:pPr>
            <a:r>
              <a:rPr lang="en-US" dirty="0" smtClean="0"/>
              <a:t>Laziness </a:t>
            </a:r>
          </a:p>
          <a:p>
            <a:pPr marL="624078" indent="-514350">
              <a:buFont typeface="+mj-lt"/>
              <a:buAutoNum type="arabicPeriod"/>
            </a:pPr>
            <a:r>
              <a:rPr lang="en-US" dirty="0" smtClean="0"/>
              <a:t>Selfishness</a:t>
            </a:r>
          </a:p>
          <a:p>
            <a:pPr marL="624078" indent="-514350">
              <a:buFont typeface="+mj-lt"/>
              <a:buAutoNum type="arabicPeriod"/>
            </a:pPr>
            <a:r>
              <a:rPr lang="en-US" dirty="0" smtClean="0"/>
              <a:t>Impurity/Immorality </a:t>
            </a:r>
          </a:p>
          <a:p>
            <a:pPr marL="624078" indent="-514350">
              <a:buFont typeface="+mj-lt"/>
              <a:buAutoNum type="arabicPeriod"/>
            </a:pPr>
            <a:r>
              <a:rPr lang="en-US" dirty="0" smtClean="0"/>
              <a:t>Dating an unbeliever</a:t>
            </a:r>
          </a:p>
          <a:p>
            <a:pPr marL="624078" indent="-514350">
              <a:buFont typeface="+mj-lt"/>
              <a:buAutoNum type="arabicPeriod"/>
            </a:pPr>
            <a:r>
              <a:rPr lang="en-US" dirty="0" smtClean="0"/>
              <a:t>Anxiety </a:t>
            </a:r>
          </a:p>
          <a:p>
            <a:pPr marL="624078" indent="-514350">
              <a:buFont typeface="+mj-lt"/>
              <a:buAutoNum type="arabicPeriod"/>
            </a:pPr>
            <a:r>
              <a:rPr lang="en-US" dirty="0" smtClean="0"/>
              <a:t>Bitterness</a:t>
            </a:r>
            <a:endParaRPr lang="en-US" dirty="0"/>
          </a:p>
        </p:txBody>
      </p:sp>
      <p:sp>
        <p:nvSpPr>
          <p:cNvPr id="3" name="Title 2"/>
          <p:cNvSpPr>
            <a:spLocks noGrp="1"/>
          </p:cNvSpPr>
          <p:nvPr>
            <p:ph type="title"/>
          </p:nvPr>
        </p:nvSpPr>
        <p:spPr/>
        <p:txBody>
          <a:bodyPr/>
          <a:lstStyle/>
          <a:p>
            <a:r>
              <a:rPr lang="en-US" dirty="0" smtClean="0"/>
              <a:t>Counseling Issues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“What does propitiation mean?  A modern dictionary will say that to propitiate means 'to appease' or 'to placate.'  I find both of these words unsatisfactory because they suggest a mere soothing or softening of the wrath of an offended deity.  In addition the word appease carries negative baggage, implying an attempt to buy off an aggressor by making concessions, usually at the expense of principle.  The NIV, in the instances where it substitutes the words atoning sacrifice, consistently adds a footnote saying, “as the one who would turn aside his wrath, taking away sin.”  Leon Morris says that this footnote recognizes the true meaning of propitiation.  I was still not satisfied, however, because even 'turning aside' seems to describe a mere deflection of wrath, as in the case of a boxer deflecting a blow from his opponent.  In that instance the opponent is </a:t>
            </a:r>
            <a:r>
              <a:rPr lang="en-US" dirty="0" err="1" smtClean="0"/>
              <a:t>disapppointed</a:t>
            </a:r>
            <a:r>
              <a:rPr lang="en-US" dirty="0" smtClean="0"/>
              <a:t> that his blow did not strike its intended target.  Obviously, Jesus did more than merely deflect the wrath of God from us."  - Jerry Bridges</a:t>
            </a:r>
            <a:endParaRPr lang="en-US" dirty="0"/>
          </a:p>
        </p:txBody>
      </p:sp>
      <p:sp>
        <p:nvSpPr>
          <p:cNvPr id="3" name="Title 2"/>
          <p:cNvSpPr>
            <a:spLocks noGrp="1"/>
          </p:cNvSpPr>
          <p:nvPr>
            <p:ph type="title"/>
          </p:nvPr>
        </p:nvSpPr>
        <p:spPr/>
        <p:txBody>
          <a:bodyPr/>
          <a:lstStyle/>
          <a:p>
            <a:r>
              <a:rPr lang="en-US" dirty="0" smtClean="0"/>
              <a:t>“What does propitiation mean?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lstStyle/>
          <a:p>
            <a:r>
              <a:rPr lang="en-US" dirty="0" smtClean="0"/>
              <a:t>“…I believe a word that forcefully captures the essence of Jesus' work of propitiation is the word exhausted.  Jesus exhausted the wrath of God.  It was not merely deflected and prevent from reaching us; it was exhausted.  Jesus bore the full, unmitigated brunt of it.  God's wrath against sin was unleashed in all its fury on His beloved Son.  He held nothing back.”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Shift your focus away from your sin and onto Christ:  don't persist in looking upon sin; look upon Christ instead, and don't look away from him for a moment.  When we see our guilt, if we don't see Christ in the scene, away with it!  In all our storms of conscience, we must look at Christ exclusively and continually.</a:t>
            </a:r>
            <a:endParaRPr lang="en-US" dirty="0"/>
          </a:p>
        </p:txBody>
      </p:sp>
      <p:sp>
        <p:nvSpPr>
          <p:cNvPr id="3" name="Title 2"/>
          <p:cNvSpPr>
            <a:spLocks noGrp="1"/>
          </p:cNvSpPr>
          <p:nvPr>
            <p:ph type="title"/>
          </p:nvPr>
        </p:nvSpPr>
        <p:spPr/>
        <p:txBody>
          <a:bodyPr>
            <a:normAutofit/>
          </a:bodyPr>
          <a:lstStyle/>
          <a:p>
            <a:r>
              <a:rPr lang="en-US" sz="2800" dirty="0" smtClean="0"/>
              <a:t>Thomas Wilcox - Honey from the Rock</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525963"/>
          </a:xfrm>
        </p:spPr>
        <p:txBody>
          <a:bodyPr/>
          <a:lstStyle/>
          <a:p>
            <a:r>
              <a:rPr lang="en-US" dirty="0" smtClean="0"/>
              <a:t>Shift your focus to Christ, our mediator.  If we're so discouraged we cannot pray, then we must see Christ praying for us (Romans 8:34), using his influence with the Father on our behalf.  What better news could we ever want than to know Jesus Christ – the Son of God, co-creator of the Universe – is addressing the Father on our behalf?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525963"/>
          </a:xfrm>
        </p:spPr>
        <p:txBody>
          <a:bodyPr>
            <a:normAutofit/>
          </a:bodyPr>
          <a:lstStyle/>
          <a:p>
            <a:r>
              <a:rPr lang="en-US" dirty="0" smtClean="0"/>
              <a:t>Shift your focus to Christ crucified, risen, and ascended.  When guilt persists, remember where Jesus is and where he's been.  He has been upon the cross, where he spoiled all that can ruin us.  He's now upon the throne of heaven, as our advocate and mediator.  His state in glory doesn't make him neglectful or scornful of the guilty sinners he died to redeem.  He has the same heart now in heaven as he had upon the cross.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4525963"/>
          </a:xfrm>
        </p:spPr>
        <p:txBody>
          <a:bodyPr>
            <a:normAutofit/>
          </a:bodyPr>
          <a:lstStyle/>
          <a:p>
            <a:r>
              <a:rPr lang="en-US" dirty="0" smtClean="0"/>
              <a:t>Shift your focus to the glory of Christ.  If guilt still persists, remember that he pardons for his own name's sake (Isaiah 43:25; Ezekiel 36:22; 1 John 2:12), because in pardoning us he'll make us living monuments of the glory of the grace he purchased.  It's Christ's own happiness to pardon, so he does.  By embracing this truth, even the most desperate sinner's conscience can rest absolutely assured.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4525963"/>
          </a:xfrm>
        </p:spPr>
        <p:txBody>
          <a:bodyPr>
            <a:normAutofit fontScale="92500"/>
          </a:bodyPr>
          <a:lstStyle/>
          <a:p>
            <a:r>
              <a:rPr lang="en-US" dirty="0" smtClean="0"/>
              <a:t>Shift your focus off of self-condemnation.  When our conscience relentlessly condemns us, remember that Christ will have the last word. He is judge of the living and the dead (1 Peter 4:5) and only he can pronounce the final sentence.  Christ is the judge – not us or our conscience.  So never for a moment dare to take the judge's place by proclaiming irreparable guilt when he proclaims hope, grace and pardon. If we think our sin is too great to be pardoned, remember that Christ doesn't agree.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890</Words>
  <Application>Microsoft Office PowerPoint</Application>
  <PresentationFormat>On-screen Show (4:3)</PresentationFormat>
  <Paragraphs>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Jerry Bridges – Diagnostic Questions</vt:lpstr>
      <vt:lpstr>Counseling Issues</vt:lpstr>
      <vt:lpstr>“What does propitiation mean?</vt:lpstr>
      <vt:lpstr>Slide 4</vt:lpstr>
      <vt:lpstr>Thomas Wilcox - Honey from the Rock</vt:lpstr>
      <vt:lpstr>Slide 6</vt:lpstr>
      <vt:lpstr>Slide 7</vt:lpstr>
      <vt:lpstr>Slide 8</vt:lpstr>
      <vt:lpstr>Slide 9</vt:lpstr>
      <vt:lpstr>Slide 10</vt:lpstr>
      <vt:lpstr>Slide 11</vt:lpstr>
      <vt:lpstr>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Jerry Bridges – Diagnostic Questions</dc:title>
  <dc:creator>Adam Bakonis</dc:creator>
  <cp:lastModifiedBy>Adam Bakonis</cp:lastModifiedBy>
  <cp:revision>2</cp:revision>
  <dcterms:created xsi:type="dcterms:W3CDTF">2009-05-09T07:53:31Z</dcterms:created>
  <dcterms:modified xsi:type="dcterms:W3CDTF">2009-05-09T15:06:24Z</dcterms:modified>
</cp:coreProperties>
</file>