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6B83A3F-D280-4DAC-9872-1D6C944529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600F8C-BBB3-44AE-8514-C0E527B6FA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7CC12A-6253-4F01-8D59-9AB51D777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F461AE-CF09-46B8-8D34-0CE00B335C8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D92227-749C-479F-8BAA-FEA7C035A4A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2D2193C-FC51-4550-A140-2DDC2CD6CCC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B1304EA-32E4-48B3-BF43-9CB4B96A2F7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05E585B-6C30-40F7-998C-6732247E655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37CA814-8428-455E-A1FB-5DFD4CA0C4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B3579D1-44B1-48F7-ABA3-E2CD97E85EE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7440065-0248-4AE5-A518-3EA6DFA075F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FCC765D-DAC9-4E93-BFFB-369316C6CE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800"/>
              <a:t>Introduction to Theology Proper</a:t>
            </a:r>
          </a:p>
        </p:txBody>
      </p:sp>
      <p:sp>
        <p:nvSpPr>
          <p:cNvPr id="2051" name="Rectangle 3"/>
          <p:cNvSpPr>
            <a:spLocks noGrp="1" noChangeArrowheads="1"/>
          </p:cNvSpPr>
          <p:nvPr>
            <p:ph type="subTitle" idx="1"/>
          </p:nvPr>
        </p:nvSpPr>
        <p:spPr/>
        <p:txBody>
          <a:bodyPr/>
          <a:lstStyle/>
          <a:p>
            <a:r>
              <a:rPr lang="en-US"/>
              <a:t>Cornerstone Bible Institute</a:t>
            </a:r>
            <a:br>
              <a:rPr lang="en-US"/>
            </a:br>
            <a:r>
              <a:rPr lang="en-US"/>
              <a:t>April 25, 2009</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p:txBody>
          <a:bodyPr/>
          <a:lstStyle/>
          <a:p>
            <a:pPr marL="552450" indent="-552450">
              <a:buFont typeface="Wingdings" pitchFamily="2" charset="2"/>
              <a:buAutoNum type="arabicPeriod"/>
            </a:pPr>
            <a:r>
              <a:rPr lang="en-US"/>
              <a:t>God is three persons</a:t>
            </a:r>
            <a:br>
              <a:rPr lang="en-US"/>
            </a:br>
            <a:endParaRPr lang="en-US"/>
          </a:p>
          <a:p>
            <a:pPr marL="552450" indent="-552450">
              <a:buFont typeface="Wingdings" pitchFamily="2" charset="2"/>
              <a:buAutoNum type="arabicPeriod"/>
            </a:pPr>
            <a:r>
              <a:rPr lang="en-US"/>
              <a:t>Each person is fully God</a:t>
            </a:r>
            <a:br>
              <a:rPr lang="en-US"/>
            </a:br>
            <a:endParaRPr lang="en-US"/>
          </a:p>
          <a:p>
            <a:pPr marL="552450" indent="-552450">
              <a:buFont typeface="Wingdings" pitchFamily="2" charset="2"/>
              <a:buAutoNum type="arabicPeriod"/>
            </a:pPr>
            <a:r>
              <a:rPr lang="en-US"/>
              <a:t>There are not three gods but one God.</a:t>
            </a:r>
          </a:p>
        </p:txBody>
      </p:sp>
      <p:sp>
        <p:nvSpPr>
          <p:cNvPr id="46082" name="Rectangle 2"/>
          <p:cNvSpPr>
            <a:spLocks noGrp="1" noChangeArrowheads="1"/>
          </p:cNvSpPr>
          <p:nvPr>
            <p:ph type="title"/>
          </p:nvPr>
        </p:nvSpPr>
        <p:spPr/>
        <p:txBody>
          <a:bodyPr/>
          <a:lstStyle/>
          <a:p>
            <a:r>
              <a:rPr lang="en-US" sz="3200"/>
              <a:t>Summary of Doctrine of the Trinity (Grudem)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p:txBody>
          <a:bodyPr/>
          <a:lstStyle/>
          <a:p>
            <a:pPr>
              <a:lnSpc>
                <a:spcPct val="80000"/>
              </a:lnSpc>
            </a:pPr>
            <a:r>
              <a:rPr lang="en-US" sz="1900"/>
              <a:t>Matthew 11:25-27 -- "I praise Thee, O Father, Lord of heaven and earth, that Thou didst hide these things from the wise and intelligent and didst reveal them to babes. Yes, Father, for thus it was well-pleasing in Thy sight.  All things have been handed over to Me by My Father; and no one knows the Son, except the Father; nor does anyone know the Father, except the Son, and anyone to whom the Son wills to reveal Him.</a:t>
            </a:r>
            <a:br>
              <a:rPr lang="en-US" sz="1900"/>
            </a:br>
            <a:endParaRPr lang="en-US" sz="1900"/>
          </a:p>
          <a:p>
            <a:pPr>
              <a:lnSpc>
                <a:spcPct val="80000"/>
              </a:lnSpc>
            </a:pPr>
            <a:r>
              <a:rPr lang="en-US" sz="1900"/>
              <a:t>John 17:1-3 - "Father, the hour has come; glorify Thy Son, that the Son may glorify Thee, even as Thou gavest Him authority over all mankind, that to all whom Thou hast given Him, He may give eternal life.  And this is eternal life, that they may know Thee, the only true God, and Jesus Christ whom Thou hast sent.</a:t>
            </a:r>
          </a:p>
        </p:txBody>
      </p:sp>
      <p:sp>
        <p:nvSpPr>
          <p:cNvPr id="47106" name="Rectangle 2"/>
          <p:cNvSpPr>
            <a:spLocks noGrp="1" noChangeArrowheads="1"/>
          </p:cNvSpPr>
          <p:nvPr>
            <p:ph type="title"/>
          </p:nvPr>
        </p:nvSpPr>
        <p:spPr/>
        <p:txBody>
          <a:bodyPr/>
          <a:lstStyle/>
          <a:p>
            <a:r>
              <a:rPr lang="en-US"/>
              <a:t>The Father is not the Son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p:txBody>
          <a:bodyPr/>
          <a:lstStyle/>
          <a:p>
            <a:pPr>
              <a:lnSpc>
                <a:spcPct val="90000"/>
              </a:lnSpc>
            </a:pPr>
            <a:r>
              <a:rPr lang="en-US" sz="2500"/>
              <a:t>Luke 4:1 - And Jesus, full of the Holy Spirit, returned from the Jordan and was led about by the Spirit in the wilderness.</a:t>
            </a:r>
            <a:br>
              <a:rPr lang="en-US" sz="2500"/>
            </a:br>
            <a:endParaRPr lang="en-US" sz="2500"/>
          </a:p>
          <a:p>
            <a:pPr>
              <a:lnSpc>
                <a:spcPct val="90000"/>
              </a:lnSpc>
            </a:pPr>
            <a:r>
              <a:rPr lang="en-US" sz="2500"/>
              <a:t>John 14:16-17 - And I will ask the Father, and He will give you another Helper, that he may be with you forever; that is the Spirit of truth, whom the world cannot receive, because it does not behold Him or know Him, but you know Him because He abides with you, and will be in you.</a:t>
            </a:r>
          </a:p>
        </p:txBody>
      </p:sp>
      <p:sp>
        <p:nvSpPr>
          <p:cNvPr id="48130" name="Rectangle 2"/>
          <p:cNvSpPr>
            <a:spLocks noGrp="1" noChangeArrowheads="1"/>
          </p:cNvSpPr>
          <p:nvPr>
            <p:ph type="title"/>
          </p:nvPr>
        </p:nvSpPr>
        <p:spPr/>
        <p:txBody>
          <a:bodyPr/>
          <a:lstStyle/>
          <a:p>
            <a:r>
              <a:rPr lang="en-US"/>
              <a:t>The Son is not the Spirit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p:txBody>
          <a:bodyPr/>
          <a:lstStyle/>
          <a:p>
            <a:pPr>
              <a:lnSpc>
                <a:spcPct val="90000"/>
              </a:lnSpc>
            </a:pPr>
            <a:r>
              <a:rPr lang="en-US"/>
              <a:t>John 16:7 - But I tell you the truth, it is to your advantage that I go away; for if I do not go away, the Helper shall not come to you; but if I go, I will send Him to you.</a:t>
            </a:r>
            <a:br>
              <a:rPr lang="en-US"/>
            </a:br>
            <a:endParaRPr lang="en-US"/>
          </a:p>
          <a:p>
            <a:pPr>
              <a:lnSpc>
                <a:spcPct val="90000"/>
              </a:lnSpc>
            </a:pPr>
            <a:r>
              <a:rPr lang="en-US"/>
              <a:t>John 16:14 - He shall glorify Me; for He shall take of mine, and shall disclose it to you.</a:t>
            </a:r>
          </a:p>
        </p:txBody>
      </p:sp>
      <p:sp>
        <p:nvSpPr>
          <p:cNvPr id="49154" name="Rectangle 2"/>
          <p:cNvSpPr>
            <a:spLocks noGrp="1" noChangeArrowheads="1"/>
          </p:cNvSpPr>
          <p:nvPr>
            <p:ph type="title"/>
          </p:nvPr>
        </p:nvSpPr>
        <p:spPr/>
        <p:txBody>
          <a:bodyPr/>
          <a:lstStyle/>
          <a:p>
            <a:r>
              <a:rPr lang="en-US"/>
              <a:t>The Son is not the Spirit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p:txBody>
          <a:bodyPr/>
          <a:lstStyle/>
          <a:p>
            <a:r>
              <a:rPr lang="en-US"/>
              <a:t>And after being baptized, Jesus went up immediately from the water; and behold, the heavens were opened, and he saw the Spirit of God descending as a dove, and coming upon Him, and behold, a voice out of the heavens, saying, "This is My beloved Son, in whom I am well-pleased."</a:t>
            </a:r>
          </a:p>
        </p:txBody>
      </p:sp>
      <p:sp>
        <p:nvSpPr>
          <p:cNvPr id="50178" name="Rectangle 2"/>
          <p:cNvSpPr>
            <a:spLocks noGrp="1" noChangeArrowheads="1"/>
          </p:cNvSpPr>
          <p:nvPr>
            <p:ph type="title"/>
          </p:nvPr>
        </p:nvSpPr>
        <p:spPr/>
        <p:txBody>
          <a:bodyPr/>
          <a:lstStyle/>
          <a:p>
            <a:r>
              <a:rPr lang="en-US"/>
              <a:t>Summary Picture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lstStyle/>
          <a:p>
            <a:r>
              <a:rPr lang="en-US"/>
              <a:t>Ephesians 4:4, 6 - There is. . . one God and Father of all who is over all and through all and in all.</a:t>
            </a:r>
            <a:br>
              <a:rPr lang="en-US"/>
            </a:br>
            <a:endParaRPr lang="en-US"/>
          </a:p>
          <a:p>
            <a:r>
              <a:rPr lang="en-US"/>
              <a:t>1 Peter 1:3 - Blessed be the God and Father of our Lord Jesus Christ,</a:t>
            </a:r>
          </a:p>
        </p:txBody>
      </p:sp>
      <p:sp>
        <p:nvSpPr>
          <p:cNvPr id="51202" name="Rectangle 2"/>
          <p:cNvSpPr>
            <a:spLocks noGrp="1" noChangeArrowheads="1"/>
          </p:cNvSpPr>
          <p:nvPr>
            <p:ph type="title"/>
          </p:nvPr>
        </p:nvSpPr>
        <p:spPr/>
        <p:txBody>
          <a:bodyPr/>
          <a:lstStyle/>
          <a:p>
            <a:r>
              <a:rPr lang="en-US"/>
              <a:t>The Father is God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1371600" y="1371600"/>
            <a:ext cx="7313612" cy="4421187"/>
          </a:xfrm>
        </p:spPr>
        <p:txBody>
          <a:bodyPr/>
          <a:lstStyle/>
          <a:p>
            <a:pPr>
              <a:lnSpc>
                <a:spcPct val="80000"/>
              </a:lnSpc>
            </a:pPr>
            <a:r>
              <a:rPr lang="en-US" sz="1900"/>
              <a:t>John 1:1 - In the beginning was the Word, and the Word was with God, and the Word was God.</a:t>
            </a:r>
            <a:br>
              <a:rPr lang="en-US" sz="1900"/>
            </a:br>
            <a:endParaRPr lang="en-US" sz="1900"/>
          </a:p>
          <a:p>
            <a:pPr>
              <a:lnSpc>
                <a:spcPct val="80000"/>
              </a:lnSpc>
            </a:pPr>
            <a:r>
              <a:rPr lang="en-US" sz="1900"/>
              <a:t>John 20:27-29 - Then He said to Thomas, "Reach here in your finger, and see My hands; and reach here your hand, and put it into My side; and be not unbelieving, but believing."  Thomas answered and said to Him, "My Lord and my God!" Jesus said to him, "Because you have seen Me, have you believed?  Blessed are they who did not see, and yet believed." </a:t>
            </a:r>
            <a:br>
              <a:rPr lang="en-US" sz="1900"/>
            </a:br>
            <a:endParaRPr lang="en-US" sz="1900"/>
          </a:p>
          <a:p>
            <a:pPr>
              <a:lnSpc>
                <a:spcPct val="80000"/>
              </a:lnSpc>
            </a:pPr>
            <a:r>
              <a:rPr lang="en-US" sz="1900"/>
              <a:t>Titus 2:13 - looking for the blessed hope and the appearing of the glory of our great God and Savior, Christ Jesus;</a:t>
            </a:r>
            <a:br>
              <a:rPr lang="en-US" sz="1900"/>
            </a:br>
            <a:endParaRPr lang="en-US" sz="1900"/>
          </a:p>
          <a:p>
            <a:pPr>
              <a:lnSpc>
                <a:spcPct val="80000"/>
              </a:lnSpc>
            </a:pPr>
            <a:r>
              <a:rPr lang="en-US" sz="1900"/>
              <a:t>Hebrews 1:8 - But of the Son He says, "Thy throne, O God, is forever and ever,</a:t>
            </a:r>
          </a:p>
        </p:txBody>
      </p:sp>
      <p:sp>
        <p:nvSpPr>
          <p:cNvPr id="52226" name="Rectangle 2"/>
          <p:cNvSpPr>
            <a:spLocks noGrp="1" noChangeArrowheads="1"/>
          </p:cNvSpPr>
          <p:nvPr>
            <p:ph type="title"/>
          </p:nvPr>
        </p:nvSpPr>
        <p:spPr/>
        <p:txBody>
          <a:bodyPr/>
          <a:lstStyle/>
          <a:p>
            <a:r>
              <a:rPr lang="en-US"/>
              <a:t>The Son is God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p:txBody>
          <a:bodyPr/>
          <a:lstStyle/>
          <a:p>
            <a:r>
              <a:rPr lang="en-US" sz="2500"/>
              <a:t>1 Corinthians 3:16 - Do you not know that you are a temple of God, and that the Spirit of God dwells in you?</a:t>
            </a:r>
            <a:br>
              <a:rPr lang="en-US" sz="2500"/>
            </a:br>
            <a:endParaRPr lang="en-US" sz="2500"/>
          </a:p>
          <a:p>
            <a:r>
              <a:rPr lang="en-US" sz="2500"/>
              <a:t>Acts 5:3-4 - But Peter said, "Ananias, why has Satan filled your heart to lie to the Holy Spirit. . . You have not lied to men, but to God."</a:t>
            </a:r>
          </a:p>
        </p:txBody>
      </p:sp>
      <p:sp>
        <p:nvSpPr>
          <p:cNvPr id="53250" name="Rectangle 2"/>
          <p:cNvSpPr>
            <a:spLocks noGrp="1" noChangeArrowheads="1"/>
          </p:cNvSpPr>
          <p:nvPr>
            <p:ph type="title"/>
          </p:nvPr>
        </p:nvSpPr>
        <p:spPr/>
        <p:txBody>
          <a:bodyPr/>
          <a:lstStyle/>
          <a:p>
            <a:r>
              <a:rPr lang="en-US"/>
              <a:t>The Spirit is God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p:txBody>
          <a:bodyPr/>
          <a:lstStyle/>
          <a:p>
            <a:pPr>
              <a:lnSpc>
                <a:spcPct val="90000"/>
              </a:lnSpc>
            </a:pPr>
            <a:r>
              <a:rPr lang="en-US" sz="2100"/>
              <a:t>Matthew 28:19-20 - Go therefore an dmake disciples of all the nations, baptizing them in the name of the Father, and the Son and the Holy Spirit,</a:t>
            </a:r>
            <a:br>
              <a:rPr lang="en-US" sz="2100"/>
            </a:br>
            <a:endParaRPr lang="en-US" sz="2100"/>
          </a:p>
          <a:p>
            <a:pPr>
              <a:lnSpc>
                <a:spcPct val="90000"/>
              </a:lnSpc>
            </a:pPr>
            <a:r>
              <a:rPr lang="en-US" sz="2100"/>
              <a:t>2 Corinthians 13:14 - The grace of the Lord Jesus Christ, and the love of God, and the fellowship of the Holy Spirit, be with you all.</a:t>
            </a:r>
            <a:br>
              <a:rPr lang="en-US" sz="2100"/>
            </a:br>
            <a:endParaRPr lang="en-US" sz="2100"/>
          </a:p>
          <a:p>
            <a:pPr>
              <a:lnSpc>
                <a:spcPct val="90000"/>
              </a:lnSpc>
            </a:pPr>
            <a:r>
              <a:rPr lang="en-US" sz="2100"/>
              <a:t>1 Peter 1:2 - according to the foreknowledge of God the Father, by the sanctifying work of the Spirit, that you may obey Jesus Christ and be sprinkled with His blood. . . </a:t>
            </a:r>
          </a:p>
        </p:txBody>
      </p:sp>
      <p:sp>
        <p:nvSpPr>
          <p:cNvPr id="54274" name="Rectangle 2"/>
          <p:cNvSpPr>
            <a:spLocks noGrp="1" noChangeArrowheads="1"/>
          </p:cNvSpPr>
          <p:nvPr>
            <p:ph type="title"/>
          </p:nvPr>
        </p:nvSpPr>
        <p:spPr/>
        <p:txBody>
          <a:bodyPr/>
          <a:lstStyle/>
          <a:p>
            <a:r>
              <a:rPr lang="en-US"/>
              <a:t>Trinitarian Expressions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p:txBody>
          <a:bodyPr/>
          <a:lstStyle/>
          <a:p>
            <a:r>
              <a:rPr lang="en-US" sz="2500"/>
              <a:t>Deuteronomy 6:4 - Hear O Israel!  The LORD is our God, the LORD is one!</a:t>
            </a:r>
            <a:br>
              <a:rPr lang="en-US" sz="2500"/>
            </a:br>
            <a:endParaRPr lang="en-US" sz="2500"/>
          </a:p>
          <a:p>
            <a:r>
              <a:rPr lang="en-US" sz="2500"/>
              <a:t>1 Timothy 2:5 - For there is one God, and one mediator also between God and men, the man Christ Jesus?</a:t>
            </a:r>
            <a:br>
              <a:rPr lang="en-US" sz="2500"/>
            </a:br>
            <a:endParaRPr lang="en-US" sz="2500"/>
          </a:p>
          <a:p>
            <a:r>
              <a:rPr lang="en-US" sz="2500"/>
              <a:t>James 1:19 - You believe that God is one; You do well. </a:t>
            </a:r>
          </a:p>
        </p:txBody>
      </p:sp>
      <p:sp>
        <p:nvSpPr>
          <p:cNvPr id="55298" name="Rectangle 2"/>
          <p:cNvSpPr>
            <a:spLocks noGrp="1" noChangeArrowheads="1"/>
          </p:cNvSpPr>
          <p:nvPr>
            <p:ph type="title"/>
          </p:nvPr>
        </p:nvSpPr>
        <p:spPr/>
        <p:txBody>
          <a:bodyPr/>
          <a:lstStyle/>
          <a:p>
            <a:r>
              <a:rPr lang="en-US" sz="3200"/>
              <a:t>There are not three gods, but one God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0" name="Rectangle 8"/>
          <p:cNvSpPr>
            <a:spLocks noGrp="1" noChangeArrowheads="1"/>
          </p:cNvSpPr>
          <p:nvPr>
            <p:ph idx="1"/>
          </p:nvPr>
        </p:nvSpPr>
        <p:spPr/>
        <p:txBody>
          <a:bodyPr/>
          <a:lstStyle/>
          <a:p>
            <a:pPr>
              <a:lnSpc>
                <a:spcPct val="80000"/>
              </a:lnSpc>
              <a:buNone/>
            </a:pPr>
            <a:r>
              <a:rPr lang="en-US" sz="1700" dirty="0" smtClean="0"/>
              <a:t>	"</a:t>
            </a:r>
            <a:r>
              <a:rPr lang="en-US" sz="1700" dirty="0"/>
              <a:t>There is something exceedingly improving to the mind in a contemplation of the Divinity. It is a subject so vast, that all our thoughts are lost in its immensity; so deep, that our pride is drowned in its infinity. Other subjects we can compass and grapple with; in them we feel a kind of self-content, and go our way with the thought, "Behold I am wise." But when we come to this master-science, finding that our plumb-line cannot sound its depth, and that our eagle eye cannot see its height, we turn away with the . . . the solemn exclamation, "I am but of yesterday, and know nothing." </a:t>
            </a:r>
            <a:br>
              <a:rPr lang="en-US" sz="1700" dirty="0"/>
            </a:br>
            <a:r>
              <a:rPr lang="en-US" sz="1700" dirty="0"/>
              <a:t/>
            </a:r>
            <a:br>
              <a:rPr lang="en-US" sz="1700" dirty="0"/>
            </a:br>
            <a:r>
              <a:rPr lang="en-US" sz="1700" dirty="0"/>
              <a:t>Would you drown your cares? Then go, plunge yourself in the Godhead's deepest sea; be lost in his immensity; and you shall come forth as from a couch of rest, refreshed and invigorated. I know nothing which can so comfort the soul; so calm the swelling billows of grief and sorrow; so speak peace to the winds of trial, as a devout musing upon the subject of the Godhead. It is to that subject that I invite you this morning."</a:t>
            </a:r>
          </a:p>
        </p:txBody>
      </p:sp>
      <p:sp>
        <p:nvSpPr>
          <p:cNvPr id="33799" name="Rectangle 7"/>
          <p:cNvSpPr>
            <a:spLocks noGrp="1" noChangeArrowheads="1"/>
          </p:cNvSpPr>
          <p:nvPr>
            <p:ph type="title"/>
          </p:nvPr>
        </p:nvSpPr>
        <p:spPr/>
        <p:txBody>
          <a:bodyPr/>
          <a:lstStyle/>
          <a:p>
            <a:r>
              <a:rPr lang="en-US"/>
              <a:t>C.H. Spurgeon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lstStyle/>
          <a:p>
            <a:r>
              <a:rPr lang="en-US"/>
              <a:t>Modalism</a:t>
            </a:r>
          </a:p>
          <a:p>
            <a:endParaRPr lang="en-US"/>
          </a:p>
          <a:p>
            <a:r>
              <a:rPr lang="en-US"/>
              <a:t>Arianism</a:t>
            </a:r>
          </a:p>
          <a:p>
            <a:endParaRPr lang="en-US"/>
          </a:p>
          <a:p>
            <a:r>
              <a:rPr lang="en-US"/>
              <a:t>Tritheism/Polytheism</a:t>
            </a:r>
          </a:p>
        </p:txBody>
      </p:sp>
      <p:sp>
        <p:nvSpPr>
          <p:cNvPr id="56322" name="Rectangle 2"/>
          <p:cNvSpPr>
            <a:spLocks noGrp="1" noChangeArrowheads="1"/>
          </p:cNvSpPr>
          <p:nvPr>
            <p:ph type="title"/>
          </p:nvPr>
        </p:nvSpPr>
        <p:spPr/>
        <p:txBody>
          <a:bodyPr/>
          <a:lstStyle/>
          <a:p>
            <a:r>
              <a:rPr lang="en-US"/>
              <a:t>Aberrant views of the Trinity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ctrTitle"/>
          </p:nvPr>
        </p:nvSpPr>
        <p:spPr/>
        <p:txBody>
          <a:bodyPr/>
          <a:lstStyle/>
          <a:p>
            <a:r>
              <a:rPr lang="en-US"/>
              <a:t>Trinity and Gospel</a:t>
            </a:r>
          </a:p>
        </p:txBody>
      </p:sp>
      <p:sp>
        <p:nvSpPr>
          <p:cNvPr id="57349" name="Rectangle 5"/>
          <p:cNvSpPr>
            <a:spLocks noGrp="1" noChangeArrowheads="1"/>
          </p:cNvSpPr>
          <p:nvPr>
            <p:ph type="subTitle" idx="1"/>
          </p:nvPr>
        </p:nvSpPr>
        <p:spPr/>
        <p:txBody>
          <a:bodyPr/>
          <a:lstStyle/>
          <a:p>
            <a:r>
              <a:rPr lang="en-US"/>
              <a:t>Cornerstone Bible Institute</a:t>
            </a:r>
          </a:p>
          <a:p>
            <a:r>
              <a:rPr lang="en-US"/>
              <a:t>April 25, 2009</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p:txBody>
          <a:bodyPr/>
          <a:lstStyle/>
          <a:p>
            <a:r>
              <a:rPr lang="en-US" sz="2500"/>
              <a:t>Read Ephesians 1:3-14</a:t>
            </a:r>
          </a:p>
          <a:p>
            <a:endParaRPr lang="en-US" sz="2500"/>
          </a:p>
          <a:p>
            <a:r>
              <a:rPr lang="en-US" sz="2500"/>
              <a:t>1.  How many times are the Father, Son and Spirit distinguished in salvation?</a:t>
            </a:r>
          </a:p>
          <a:p>
            <a:endParaRPr lang="en-US" sz="2500"/>
          </a:p>
          <a:p>
            <a:r>
              <a:rPr lang="en-US" sz="2500"/>
              <a:t>2.  What is the Father's role in salvation?  What is the Son's role in salvation?  What is the Spirit's role in salvation?  Summarize each answer in 1 sentence.</a:t>
            </a:r>
          </a:p>
        </p:txBody>
      </p:sp>
      <p:sp>
        <p:nvSpPr>
          <p:cNvPr id="59394" name="Rectangle 2"/>
          <p:cNvSpPr>
            <a:spLocks noGrp="1" noChangeArrowheads="1"/>
          </p:cNvSpPr>
          <p:nvPr>
            <p:ph type="title"/>
          </p:nvPr>
        </p:nvSpPr>
        <p:spPr/>
        <p:txBody>
          <a:bodyPr/>
          <a:lstStyle/>
          <a:p>
            <a:r>
              <a:rPr lang="en-US"/>
              <a:t>Group Exercise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381000" y="1371599"/>
            <a:ext cx="8302625" cy="4419601"/>
          </a:xfrm>
        </p:spPr>
        <p:txBody>
          <a:bodyPr>
            <a:normAutofit/>
          </a:bodyPr>
          <a:lstStyle/>
          <a:p>
            <a:pPr>
              <a:lnSpc>
                <a:spcPct val="80000"/>
              </a:lnSpc>
              <a:buFont typeface="Wingdings" pitchFamily="2" charset="2"/>
              <a:buAutoNum type="arabicPeriod"/>
            </a:pPr>
            <a:r>
              <a:rPr lang="en-US" sz="1800" dirty="0"/>
              <a:t>Are you painfully preoccupied with a particular habitual sin?</a:t>
            </a:r>
          </a:p>
          <a:p>
            <a:pPr>
              <a:lnSpc>
                <a:spcPct val="80000"/>
              </a:lnSpc>
              <a:buFont typeface="Wingdings" pitchFamily="2" charset="2"/>
              <a:buAutoNum type="arabicPeriod"/>
            </a:pPr>
            <a:r>
              <a:rPr lang="en-US" sz="1800" dirty="0"/>
              <a:t>Are you discouraged or depressed by your failure to measure up?</a:t>
            </a:r>
          </a:p>
          <a:p>
            <a:pPr>
              <a:lnSpc>
                <a:spcPct val="80000"/>
              </a:lnSpc>
              <a:buFont typeface="Wingdings" pitchFamily="2" charset="2"/>
              <a:buAutoNum type="arabicPeriod"/>
            </a:pPr>
            <a:r>
              <a:rPr lang="en-US" sz="1800" dirty="0"/>
              <a:t>Do you frequently experience anxiety that something's about to go wrong?</a:t>
            </a:r>
          </a:p>
          <a:p>
            <a:pPr>
              <a:lnSpc>
                <a:spcPct val="80000"/>
              </a:lnSpc>
              <a:buFont typeface="Wingdings" pitchFamily="2" charset="2"/>
              <a:buAutoNum type="arabicPeriod"/>
            </a:pPr>
            <a:r>
              <a:rPr lang="en-US" sz="1800" dirty="0"/>
              <a:t>Does it appear God can use others but not you?</a:t>
            </a:r>
          </a:p>
          <a:p>
            <a:pPr>
              <a:lnSpc>
                <a:spcPct val="80000"/>
              </a:lnSpc>
              <a:buFont typeface="Wingdings" pitchFamily="2" charset="2"/>
              <a:buAutoNum type="arabicPeriod"/>
            </a:pPr>
            <a:r>
              <a:rPr lang="en-US" sz="1800" dirty="0"/>
              <a:t>Is there something in your past you just can't seem to get over?</a:t>
            </a:r>
          </a:p>
          <a:p>
            <a:pPr>
              <a:lnSpc>
                <a:spcPct val="80000"/>
              </a:lnSpc>
              <a:buFont typeface="Wingdings" pitchFamily="2" charset="2"/>
              <a:buAutoNum type="arabicPeriod"/>
            </a:pPr>
            <a:r>
              <a:rPr lang="en-US" sz="1800" dirty="0"/>
              <a:t>Do you fear that your past will come back to haunt you?</a:t>
            </a:r>
          </a:p>
          <a:p>
            <a:pPr>
              <a:lnSpc>
                <a:spcPct val="80000"/>
              </a:lnSpc>
              <a:buFont typeface="Wingdings" pitchFamily="2" charset="2"/>
              <a:buAutoNum type="arabicPeriod"/>
            </a:pPr>
            <a:r>
              <a:rPr lang="en-US" sz="1800" dirty="0"/>
              <a:t>Do your difficult circumstances seem like God's judgment for your sin?</a:t>
            </a:r>
          </a:p>
          <a:p>
            <a:pPr>
              <a:lnSpc>
                <a:spcPct val="80000"/>
              </a:lnSpc>
              <a:buFont typeface="Wingdings" pitchFamily="2" charset="2"/>
              <a:buAutoNum type="arabicPeriod"/>
            </a:pPr>
            <a:r>
              <a:rPr lang="en-US" sz="1800" dirty="0"/>
              <a:t>Do you steer clear of intimate relationships or small-group discussions?</a:t>
            </a:r>
          </a:p>
          <a:p>
            <a:pPr>
              <a:lnSpc>
                <a:spcPct val="80000"/>
              </a:lnSpc>
              <a:buFont typeface="Wingdings" pitchFamily="2" charset="2"/>
              <a:buAutoNum type="arabicPeriod"/>
            </a:pPr>
            <a:r>
              <a:rPr lang="en-US" sz="1800" dirty="0"/>
              <a:t>When you sin, do you get a vague sense that somehow there'll be a price to pay</a:t>
            </a:r>
          </a:p>
          <a:p>
            <a:pPr>
              <a:lnSpc>
                <a:spcPct val="80000"/>
              </a:lnSpc>
              <a:buFont typeface="Wingdings" pitchFamily="2" charset="2"/>
              <a:buAutoNum type="arabicPeriod"/>
            </a:pPr>
            <a:r>
              <a:rPr lang="en-US" sz="1800" dirty="0"/>
              <a:t>Do you seldom think of the cross?</a:t>
            </a:r>
          </a:p>
        </p:txBody>
      </p:sp>
      <p:sp>
        <p:nvSpPr>
          <p:cNvPr id="60418" name="Rectangle 2"/>
          <p:cNvSpPr>
            <a:spLocks noGrp="1" noChangeArrowheads="1"/>
          </p:cNvSpPr>
          <p:nvPr>
            <p:ph type="title"/>
          </p:nvPr>
        </p:nvSpPr>
        <p:spPr/>
        <p:txBody>
          <a:bodyPr/>
          <a:lstStyle/>
          <a:p>
            <a:r>
              <a:rPr lang="en-US" sz="3200"/>
              <a:t>From Jerry Bridges</a:t>
            </a:r>
            <a:br>
              <a:rPr lang="en-US" sz="3200"/>
            </a:br>
            <a:r>
              <a:rPr lang="en-US" sz="3200" i="1"/>
              <a:t>Bookends of the Christian Life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p:txBody>
          <a:bodyPr/>
          <a:lstStyle/>
          <a:p>
            <a:r>
              <a:rPr lang="en-US" sz="2500"/>
              <a:t>Ephesians 1:8-9 - in all wisdom and insight He made known to us the mystery of His will, according to His kind intention which He purposed in Him. . . </a:t>
            </a:r>
          </a:p>
          <a:p>
            <a:endParaRPr lang="en-US" sz="2500"/>
          </a:p>
          <a:p>
            <a:r>
              <a:rPr lang="en-US" sz="2500"/>
              <a:t>Ephesians 1:11 - we have. . . been predestined according to His purpose who works all things after the counsel of His will,</a:t>
            </a:r>
          </a:p>
        </p:txBody>
      </p:sp>
      <p:sp>
        <p:nvSpPr>
          <p:cNvPr id="61442" name="Rectangle 2"/>
          <p:cNvSpPr>
            <a:spLocks noGrp="1" noChangeArrowheads="1"/>
          </p:cNvSpPr>
          <p:nvPr>
            <p:ph type="title"/>
          </p:nvPr>
        </p:nvSpPr>
        <p:spPr/>
        <p:txBody>
          <a:bodyPr/>
          <a:lstStyle/>
          <a:p>
            <a:r>
              <a:rPr lang="en-US" sz="2800"/>
              <a:t>(1)  The Father plans salvation in eternity past and executes his purposes in time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idx="1"/>
          </p:nvPr>
        </p:nvSpPr>
        <p:spPr>
          <a:xfrm>
            <a:off x="457200" y="838200"/>
            <a:ext cx="8229600" cy="4525963"/>
          </a:xfrm>
        </p:spPr>
        <p:txBody>
          <a:bodyPr/>
          <a:lstStyle/>
          <a:p>
            <a:pPr>
              <a:lnSpc>
                <a:spcPct val="80000"/>
              </a:lnSpc>
            </a:pPr>
            <a:r>
              <a:rPr lang="en-US" sz="1900"/>
              <a:t>John 4:34 - My food is to do the will of Him who sent Me and to accomplish His work.</a:t>
            </a:r>
            <a:br>
              <a:rPr lang="en-US" sz="1900"/>
            </a:br>
            <a:endParaRPr lang="en-US" sz="1900"/>
          </a:p>
          <a:p>
            <a:pPr>
              <a:lnSpc>
                <a:spcPct val="80000"/>
              </a:lnSpc>
            </a:pPr>
            <a:r>
              <a:rPr lang="en-US" sz="1900"/>
              <a:t>John 5:30 - "I can do nothing on My own initiative.  As I hear, I judge; and My judgment is just, because I do not seek My own will, but the will of Him who sent Me.</a:t>
            </a:r>
            <a:br>
              <a:rPr lang="en-US" sz="1900"/>
            </a:br>
            <a:endParaRPr lang="en-US" sz="1900"/>
          </a:p>
          <a:p>
            <a:pPr>
              <a:lnSpc>
                <a:spcPct val="80000"/>
              </a:lnSpc>
            </a:pPr>
            <a:r>
              <a:rPr lang="en-US" sz="1900"/>
              <a:t>John 17:4- I glorified Thee on the earth, having accomplished the work which thou hast given Me to do.</a:t>
            </a:r>
            <a:br>
              <a:rPr lang="en-US" sz="1900"/>
            </a:br>
            <a:endParaRPr lang="en-US" sz="1900"/>
          </a:p>
          <a:p>
            <a:pPr>
              <a:lnSpc>
                <a:spcPct val="80000"/>
              </a:lnSpc>
            </a:pPr>
            <a:r>
              <a:rPr lang="en-US" sz="1900"/>
              <a:t>Isaiah 53:10 - But the LORD was pleased to crush Him, putting Him to grief; If He would render Himself as a guilt offering,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457200" y="808037"/>
            <a:ext cx="8229600" cy="4525963"/>
          </a:xfrm>
        </p:spPr>
        <p:txBody>
          <a:bodyPr/>
          <a:lstStyle/>
          <a:p>
            <a:pPr>
              <a:lnSpc>
                <a:spcPct val="90000"/>
              </a:lnSpc>
            </a:pPr>
            <a:r>
              <a:rPr lang="en-US" sz="2100" dirty="0"/>
              <a:t>1 John 3:1 - See how great a love the Father has bestowed on us, that we should be called children of God; and such we are.</a:t>
            </a:r>
          </a:p>
          <a:p>
            <a:pPr>
              <a:lnSpc>
                <a:spcPct val="90000"/>
              </a:lnSpc>
            </a:pPr>
            <a:endParaRPr lang="en-US" sz="2100" dirty="0"/>
          </a:p>
          <a:p>
            <a:pPr>
              <a:lnSpc>
                <a:spcPct val="90000"/>
              </a:lnSpc>
            </a:pPr>
            <a:r>
              <a:rPr lang="en-US" sz="2100" dirty="0"/>
              <a:t>Romans 8:15-17 - For you have not received a spirit of slavery leading to fear again, but you have received a spirit of adoption as sons by which we cry out, "Abba!  Father!"  The Spirit Himself bears witness with our spirit that we are children of God, and if children, heirs also, heirs of God and fellow heirs with Christ, if indeed we suffer with Him in order that we may also be glorified with Him.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p:txBody>
          <a:bodyPr/>
          <a:lstStyle/>
          <a:p>
            <a:pPr>
              <a:lnSpc>
                <a:spcPct val="90000"/>
              </a:lnSpc>
            </a:pPr>
            <a:r>
              <a:rPr lang="en-US" sz="2100"/>
              <a:t>Matthew 5:17 - "Do not think that I came to abolish the Law or the Prophets; I did not come to abolish, but to fulfill.</a:t>
            </a:r>
            <a:br>
              <a:rPr lang="en-US" sz="2100"/>
            </a:br>
            <a:endParaRPr lang="en-US" sz="2100"/>
          </a:p>
          <a:p>
            <a:pPr>
              <a:lnSpc>
                <a:spcPct val="90000"/>
              </a:lnSpc>
            </a:pPr>
            <a:r>
              <a:rPr lang="en-US" sz="2100"/>
              <a:t>Galatians 3;13 - Christ redeemed us from the curse of the Law, having become a curse for us -- for it is written, "Cursed is everyone who hangs on a tree“</a:t>
            </a:r>
            <a:br>
              <a:rPr lang="en-US" sz="2100"/>
            </a:br>
            <a:endParaRPr lang="en-US" sz="2100"/>
          </a:p>
          <a:p>
            <a:pPr>
              <a:lnSpc>
                <a:spcPct val="90000"/>
              </a:lnSpc>
            </a:pPr>
            <a:r>
              <a:rPr lang="en-US" sz="2100"/>
              <a:t>Romans 1:1-4 - the gospel of God. . . concerning His Son. . . who was declared the Son of God with power by the resurrection from the dead</a:t>
            </a:r>
          </a:p>
        </p:txBody>
      </p:sp>
      <p:sp>
        <p:nvSpPr>
          <p:cNvPr id="64514" name="Rectangle 2"/>
          <p:cNvSpPr>
            <a:spLocks noGrp="1" noChangeArrowheads="1"/>
          </p:cNvSpPr>
          <p:nvPr>
            <p:ph type="title"/>
          </p:nvPr>
        </p:nvSpPr>
        <p:spPr/>
        <p:txBody>
          <a:bodyPr/>
          <a:lstStyle/>
          <a:p>
            <a:r>
              <a:rPr lang="en-US" sz="2400"/>
              <a:t>(2)  The Son makes provision for salvation through His life, death and resurrection from the grave.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p:txBody>
          <a:bodyPr/>
          <a:lstStyle/>
          <a:p>
            <a:pPr>
              <a:lnSpc>
                <a:spcPct val="80000"/>
              </a:lnSpc>
            </a:pPr>
            <a:r>
              <a:rPr lang="en-US" sz="1900"/>
              <a:t>John 16:7-10 - but I tell you the truth, it is to your advantage that I go away; for if I do not go away, the Helper shall not come to you; but if I go, I wil lsend Him to you.  And He, when He comes, will convict the world concerning sin, and righteousness, and judgment; concerning sin, because they do not believe in Me; and concerning righteousness, because I go to the Father, and you no longer behold Me;</a:t>
            </a:r>
          </a:p>
          <a:p>
            <a:pPr>
              <a:lnSpc>
                <a:spcPct val="80000"/>
              </a:lnSpc>
            </a:pPr>
            <a:endParaRPr lang="en-US" sz="1900"/>
          </a:p>
          <a:p>
            <a:pPr>
              <a:lnSpc>
                <a:spcPct val="80000"/>
              </a:lnSpc>
            </a:pPr>
            <a:r>
              <a:rPr lang="en-US" sz="1900"/>
              <a:t>Titus 3:4-6 - But when the kindness of God our Savior and His love for mankind appeared, He saved us, not on the basis of deeds which we have done in righteousness, but according to His mercy, by the washing of regeneration and renewing by the Holy Spirit, whom He poured out upon us richly through Jesus Christ our Savior,</a:t>
            </a:r>
          </a:p>
        </p:txBody>
      </p:sp>
      <p:sp>
        <p:nvSpPr>
          <p:cNvPr id="65538" name="Rectangle 2"/>
          <p:cNvSpPr>
            <a:spLocks noGrp="1" noChangeArrowheads="1"/>
          </p:cNvSpPr>
          <p:nvPr>
            <p:ph type="title"/>
          </p:nvPr>
        </p:nvSpPr>
        <p:spPr/>
        <p:txBody>
          <a:bodyPr/>
          <a:lstStyle/>
          <a:p>
            <a:r>
              <a:rPr lang="en-US" sz="3200"/>
              <a:t>(3)  The Spirit applies the work of the Son to sinners who hear the gospel.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p:txBody>
          <a:bodyPr/>
          <a:lstStyle/>
          <a:p>
            <a:pPr>
              <a:lnSpc>
                <a:spcPct val="90000"/>
              </a:lnSpc>
            </a:pPr>
            <a:r>
              <a:rPr lang="en-US" sz="2100"/>
              <a:t>John 16:13-14 - But when He, the Spirit of truth, comes, He will guide you into all the truth; for He will not speak on His own initiative, but whatever He hears, He will speak; and He will disclose to you what is to come.  He shall glorify Me; for He shall take of mine, and shall disclose it to you.</a:t>
            </a:r>
          </a:p>
          <a:p>
            <a:pPr>
              <a:lnSpc>
                <a:spcPct val="90000"/>
              </a:lnSpc>
            </a:pPr>
            <a:endParaRPr lang="en-US" sz="2100"/>
          </a:p>
          <a:p>
            <a:pPr>
              <a:lnSpc>
                <a:spcPct val="90000"/>
              </a:lnSpc>
            </a:pPr>
            <a:r>
              <a:rPr lang="en-US" sz="2100"/>
              <a:t>Acts 1:8 - you shall receive power when the Holy Spirit has come upon you; and you shal lbe My witnesses both in Jerusalem, and in all Judea and Samaria, and even to the remotest part of the earth.</a:t>
            </a:r>
          </a:p>
        </p:txBody>
      </p:sp>
      <p:sp>
        <p:nvSpPr>
          <p:cNvPr id="66562" name="Rectangle 2"/>
          <p:cNvSpPr>
            <a:spLocks noGrp="1" noChangeArrowheads="1"/>
          </p:cNvSpPr>
          <p:nvPr>
            <p:ph type="title"/>
          </p:nvPr>
        </p:nvSpPr>
        <p:spPr/>
        <p:txBody>
          <a:bodyPr/>
          <a:lstStyle/>
          <a:p>
            <a:r>
              <a:rPr lang="en-US" sz="3200"/>
              <a:t>Consideration #1: The Spirit's passion to glorify Jesus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57200" y="609600"/>
            <a:ext cx="8229600" cy="4525963"/>
          </a:xfrm>
        </p:spPr>
        <p:txBody>
          <a:bodyPr/>
          <a:lstStyle/>
          <a:p>
            <a:pPr>
              <a:lnSpc>
                <a:spcPct val="80000"/>
              </a:lnSpc>
            </a:pPr>
            <a:r>
              <a:rPr lang="en-US" sz="1700" dirty="0"/>
              <a:t>John 1:14 - And the Word became flesh, and dwelt among us, and we beheld His glory, glory as of the only begotten from the Father, full of grace and truth.</a:t>
            </a:r>
          </a:p>
          <a:p>
            <a:pPr>
              <a:lnSpc>
                <a:spcPct val="80000"/>
              </a:lnSpc>
            </a:pPr>
            <a:endParaRPr lang="en-US" sz="1700" dirty="0"/>
          </a:p>
          <a:p>
            <a:pPr>
              <a:lnSpc>
                <a:spcPct val="80000"/>
              </a:lnSpc>
            </a:pPr>
            <a:r>
              <a:rPr lang="en-US" sz="1700" dirty="0"/>
              <a:t>John 1:17-18 - For the Law was given through Moses; grace and truth were realized through Jesus Christ.  No man has seen God at any time; the only begotten God, who is in the bosom of the Father, He has explained Him.</a:t>
            </a:r>
          </a:p>
          <a:p>
            <a:pPr>
              <a:lnSpc>
                <a:spcPct val="80000"/>
              </a:lnSpc>
            </a:pPr>
            <a:endParaRPr lang="en-US" sz="1700" dirty="0"/>
          </a:p>
          <a:p>
            <a:pPr>
              <a:lnSpc>
                <a:spcPct val="80000"/>
              </a:lnSpc>
            </a:pPr>
            <a:r>
              <a:rPr lang="en-US" sz="1700" dirty="0"/>
              <a:t>Hebrews 1:1-3 - God, after He spoke long ago to the fathers in the prophets in many portions and in many ways, in these last days has spoken to us in His Son, whom He appointed heir of all things, through whom also He made the world.  And He is the radiance of His glory and the exact representation of His nature, and upholds all things by the word of His power.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p:txBody>
          <a:bodyPr/>
          <a:lstStyle/>
          <a:p>
            <a:r>
              <a:rPr lang="en-US" sz="2500"/>
              <a:t>1 Timothy 2:5 - For there is one God, and one mediator also between God and men, the man Christ Jesus</a:t>
            </a:r>
          </a:p>
          <a:p>
            <a:endParaRPr lang="en-US" sz="2500"/>
          </a:p>
          <a:p>
            <a:r>
              <a:rPr lang="en-US" sz="2500"/>
              <a:t>Matthew 6:9 - Pray, then, in this way:  Our Father who art in heaven,</a:t>
            </a:r>
          </a:p>
          <a:p>
            <a:endParaRPr lang="en-US" sz="2500"/>
          </a:p>
          <a:p>
            <a:r>
              <a:rPr lang="en-US" sz="2500"/>
              <a:t>John 17:3 - And this is eternal life, that they may know thee, the only true God…</a:t>
            </a:r>
          </a:p>
        </p:txBody>
      </p:sp>
      <p:sp>
        <p:nvSpPr>
          <p:cNvPr id="67586" name="Rectangle 2"/>
          <p:cNvSpPr>
            <a:spLocks noGrp="1" noChangeArrowheads="1"/>
          </p:cNvSpPr>
          <p:nvPr>
            <p:ph type="title"/>
          </p:nvPr>
        </p:nvSpPr>
        <p:spPr/>
        <p:txBody>
          <a:bodyPr/>
          <a:lstStyle/>
          <a:p>
            <a:r>
              <a:rPr lang="en-US" sz="3200"/>
              <a:t>Consideration #2:  The work of Jesus grants us a relationship with the Father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p:txBody>
          <a:bodyPr/>
          <a:lstStyle/>
          <a:p>
            <a:r>
              <a:rPr lang="en-US"/>
              <a:t>Part 1:  The Doctrine of the Trinity</a:t>
            </a:r>
            <a:br>
              <a:rPr lang="en-US"/>
            </a:br>
            <a:endParaRPr lang="en-US"/>
          </a:p>
          <a:p>
            <a:r>
              <a:rPr lang="en-US"/>
              <a:t>Part 2:  Trinity and Gospel</a:t>
            </a:r>
            <a:br>
              <a:rPr lang="en-US"/>
            </a:br>
            <a:endParaRPr lang="en-US"/>
          </a:p>
          <a:p>
            <a:r>
              <a:rPr lang="en-US"/>
              <a:t>Part 3:  Trinitarian Sanctification (or How to Change) - next week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lstStyle/>
          <a:p>
            <a:pPr>
              <a:lnSpc>
                <a:spcPct val="80000"/>
              </a:lnSpc>
              <a:buNone/>
            </a:pPr>
            <a:r>
              <a:rPr lang="en-US" sz="2100" dirty="0" smtClean="0"/>
              <a:t>	"</a:t>
            </a:r>
            <a:r>
              <a:rPr lang="en-US" sz="2100" dirty="0"/>
              <a:t>At last, by the mercy of God, meditating day and night, I gave heed to the context of the words, namely, "In it the righteousness of God is revealed, as it is written, 'He who through faith is righteous shall live.'" There I began to understand that the righteousness of God is that by which the righteous lives by a gift of God, namely by faith...</a:t>
            </a:r>
            <a:br>
              <a:rPr lang="en-US" sz="2100" dirty="0"/>
            </a:br>
            <a:r>
              <a:rPr lang="en-US" sz="2100" dirty="0"/>
              <a:t/>
            </a:r>
            <a:br>
              <a:rPr lang="en-US" sz="2100" dirty="0"/>
            </a:br>
            <a:r>
              <a:rPr lang="en-US" sz="2100" dirty="0"/>
              <a:t>Here I felt that I was altogether born again and had entered paradise itself through open gates... </a:t>
            </a:r>
            <a:br>
              <a:rPr lang="en-US" sz="2100" dirty="0"/>
            </a:br>
            <a:r>
              <a:rPr lang="en-US" sz="2100" dirty="0"/>
              <a:t/>
            </a:r>
            <a:br>
              <a:rPr lang="en-US" sz="2100" dirty="0"/>
            </a:br>
            <a:r>
              <a:rPr lang="en-US" sz="2100" dirty="0"/>
              <a:t>And I extolled my sweetest word with a love as great as the hatred with which I had before hated the word "righteousness of God." Thus that place in Paul was for me truly the gate to paradise."</a:t>
            </a:r>
          </a:p>
        </p:txBody>
      </p:sp>
      <p:sp>
        <p:nvSpPr>
          <p:cNvPr id="38914" name="Rectangle 2"/>
          <p:cNvSpPr>
            <a:spLocks noGrp="1" noChangeArrowheads="1"/>
          </p:cNvSpPr>
          <p:nvPr>
            <p:ph type="title"/>
          </p:nvPr>
        </p:nvSpPr>
        <p:spPr/>
        <p:txBody>
          <a:bodyPr/>
          <a:lstStyle/>
          <a:p>
            <a:r>
              <a:rPr lang="en-US"/>
              <a:t>Martin Luther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pPr>
              <a:lnSpc>
                <a:spcPct val="90000"/>
              </a:lnSpc>
            </a:pPr>
            <a:r>
              <a:rPr lang="en-US" sz="2500"/>
              <a:t>Psalm 97:9 - For Thou art the LORD Most High over all the earth; Thou art exalted far above all gods.</a:t>
            </a:r>
            <a:br>
              <a:rPr lang="en-US" sz="2500"/>
            </a:br>
            <a:endParaRPr lang="en-US" sz="2500"/>
          </a:p>
          <a:p>
            <a:pPr>
              <a:lnSpc>
                <a:spcPct val="90000"/>
              </a:lnSpc>
            </a:pPr>
            <a:r>
              <a:rPr lang="en-US" sz="2500"/>
              <a:t>Isaiah 46:9 - For I am God, and there is no other; I am God, and there is no one like Me, Declaring the end from the beginning And from ancient times things which have not been done, Saying, 'My purpose will be established, And I will accomplish all My good pleasure';</a:t>
            </a:r>
          </a:p>
        </p:txBody>
      </p:sp>
      <p:sp>
        <p:nvSpPr>
          <p:cNvPr id="39938" name="Rectangle 2"/>
          <p:cNvSpPr>
            <a:spLocks noGrp="1" noChangeArrowheads="1"/>
          </p:cNvSpPr>
          <p:nvPr>
            <p:ph type="title"/>
          </p:nvPr>
        </p:nvSpPr>
        <p:spPr/>
        <p:txBody>
          <a:bodyPr/>
          <a:lstStyle/>
          <a:p>
            <a:r>
              <a:rPr lang="en-US"/>
              <a:t>The Transcendence of God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p:txBody>
          <a:bodyPr/>
          <a:lstStyle/>
          <a:p>
            <a:r>
              <a:rPr lang="en-US"/>
              <a:t>Jeremiah 23:23 - "Am I a God who is near," declares the LORD, "And not a God far off?</a:t>
            </a:r>
            <a:br>
              <a:rPr lang="en-US"/>
            </a:br>
            <a:endParaRPr lang="en-US"/>
          </a:p>
          <a:p>
            <a:r>
              <a:rPr lang="en-US"/>
              <a:t>Psalm 8:4 - What is man, that Thou dost take thought of him?  And the son of man, that Thou dost take care for him?</a:t>
            </a:r>
          </a:p>
        </p:txBody>
      </p:sp>
      <p:sp>
        <p:nvSpPr>
          <p:cNvPr id="40962" name="Rectangle 2"/>
          <p:cNvSpPr>
            <a:spLocks noGrp="1" noChangeArrowheads="1"/>
          </p:cNvSpPr>
          <p:nvPr>
            <p:ph type="title"/>
          </p:nvPr>
        </p:nvSpPr>
        <p:spPr/>
        <p:txBody>
          <a:bodyPr/>
          <a:lstStyle/>
          <a:p>
            <a:r>
              <a:rPr lang="en-US"/>
              <a:t>The Immanence of God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ctrTitle"/>
          </p:nvPr>
        </p:nvSpPr>
        <p:spPr>
          <a:xfrm>
            <a:off x="304800" y="1752601"/>
            <a:ext cx="8153400" cy="1829761"/>
          </a:xfrm>
        </p:spPr>
        <p:txBody>
          <a:bodyPr/>
          <a:lstStyle/>
          <a:p>
            <a:r>
              <a:rPr lang="en-US" dirty="0"/>
              <a:t>The Doctrine of the Trinity</a:t>
            </a:r>
          </a:p>
        </p:txBody>
      </p:sp>
      <p:sp>
        <p:nvSpPr>
          <p:cNvPr id="41989" name="Rectangle 5"/>
          <p:cNvSpPr>
            <a:spLocks noGrp="1" noChangeArrowheads="1"/>
          </p:cNvSpPr>
          <p:nvPr>
            <p:ph type="subTitle" idx="1"/>
          </p:nvPr>
        </p:nvSpPr>
        <p:spPr/>
        <p:txBody>
          <a:bodyPr/>
          <a:lstStyle/>
          <a:p>
            <a:r>
              <a:rPr lang="en-US"/>
              <a:t>Cornerstone Bible Institute</a:t>
            </a:r>
          </a:p>
          <a:p>
            <a:r>
              <a:rPr lang="en-US"/>
              <a:t>April 25, 2009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p:txBody>
          <a:bodyPr/>
          <a:lstStyle/>
          <a:p>
            <a:pPr marL="552450" indent="-552450">
              <a:buFont typeface="Wingdings" pitchFamily="2" charset="2"/>
              <a:buAutoNum type="arabicPeriod"/>
            </a:pPr>
            <a:r>
              <a:rPr lang="en-US" sz="2500"/>
              <a:t>Nicene Creed AD 325</a:t>
            </a:r>
            <a:br>
              <a:rPr lang="en-US" sz="2500"/>
            </a:br>
            <a:endParaRPr lang="en-US" sz="2500"/>
          </a:p>
          <a:p>
            <a:pPr marL="552450" indent="-552450">
              <a:buFont typeface="Wingdings" pitchFamily="2" charset="2"/>
              <a:buAutoNum type="arabicPeriod"/>
            </a:pPr>
            <a:r>
              <a:rPr lang="en-US" sz="2500"/>
              <a:t>Chalcedonian Creed AD 451</a:t>
            </a:r>
            <a:br>
              <a:rPr lang="en-US" sz="2500"/>
            </a:br>
            <a:endParaRPr lang="en-US" sz="2500"/>
          </a:p>
          <a:p>
            <a:pPr marL="552450" indent="-552450">
              <a:buFont typeface="Wingdings" pitchFamily="2" charset="2"/>
              <a:buAutoNum type="arabicPeriod"/>
            </a:pPr>
            <a:r>
              <a:rPr lang="en-US" sz="2500"/>
              <a:t>Athanasian Creed 4th-5th Century AD</a:t>
            </a:r>
          </a:p>
          <a:p>
            <a:pPr marL="552450" indent="-552450">
              <a:buFont typeface="Wingdings" pitchFamily="2" charset="2"/>
              <a:buNone/>
            </a:pPr>
            <a:endParaRPr lang="en-US" sz="2500"/>
          </a:p>
          <a:p>
            <a:pPr marL="552450" indent="-552450">
              <a:buFont typeface="Wingdings" pitchFamily="2" charset="2"/>
              <a:buNone/>
            </a:pPr>
            <a:r>
              <a:rPr lang="en-US" sz="2500"/>
              <a:t>	Appendix 1, Grudem's Systematic Theology</a:t>
            </a:r>
          </a:p>
        </p:txBody>
      </p:sp>
      <p:sp>
        <p:nvSpPr>
          <p:cNvPr id="44034" name="Rectangle 2"/>
          <p:cNvSpPr>
            <a:spLocks noGrp="1" noChangeArrowheads="1"/>
          </p:cNvSpPr>
          <p:nvPr>
            <p:ph type="title"/>
          </p:nvPr>
        </p:nvSpPr>
        <p:spPr/>
        <p:txBody>
          <a:bodyPr/>
          <a:lstStyle/>
          <a:p>
            <a:r>
              <a:rPr lang="en-US" sz="2600"/>
              <a:t>Three Creeds Defining the Doctrine of the Trinity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p:txBody>
          <a:bodyPr/>
          <a:lstStyle/>
          <a:p>
            <a:r>
              <a:rPr lang="en-US"/>
              <a:t>homoiousios - "of a similar nature“</a:t>
            </a:r>
            <a:br>
              <a:rPr lang="en-US"/>
            </a:br>
            <a:endParaRPr lang="en-US"/>
          </a:p>
          <a:p>
            <a:r>
              <a:rPr lang="en-US"/>
              <a:t>homoousios - "of the same nature"</a:t>
            </a:r>
          </a:p>
        </p:txBody>
      </p:sp>
      <p:sp>
        <p:nvSpPr>
          <p:cNvPr id="45058" name="Rectangle 2"/>
          <p:cNvSpPr>
            <a:spLocks noGrp="1" noChangeArrowheads="1"/>
          </p:cNvSpPr>
          <p:nvPr>
            <p:ph type="title"/>
          </p:nvPr>
        </p:nvSpPr>
        <p:spPr/>
        <p:txBody>
          <a:bodyPr/>
          <a:lstStyle/>
          <a:p>
            <a:r>
              <a:rPr lang="en-US"/>
              <a:t>Arian Controversy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TotalTime>
  <Words>1520</Words>
  <Application>Microsoft Office PowerPoint</Application>
  <PresentationFormat>On-screen Show (4:3)</PresentationFormat>
  <Paragraphs>121</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Times New Roman</vt:lpstr>
      <vt:lpstr>Verdana</vt:lpstr>
      <vt:lpstr>Wingdings</vt:lpstr>
      <vt:lpstr>Concourse</vt:lpstr>
      <vt:lpstr>Introduction to Theology Proper</vt:lpstr>
      <vt:lpstr>C.H. Spurgeon</vt:lpstr>
      <vt:lpstr>Slide 3</vt:lpstr>
      <vt:lpstr>Martin Luther</vt:lpstr>
      <vt:lpstr>The Transcendence of God</vt:lpstr>
      <vt:lpstr>The Immanence of God</vt:lpstr>
      <vt:lpstr>The Doctrine of the Trinity</vt:lpstr>
      <vt:lpstr>Three Creeds Defining the Doctrine of the Trinity</vt:lpstr>
      <vt:lpstr>Arian Controversy</vt:lpstr>
      <vt:lpstr>Summary of Doctrine of the Trinity (Grudem)</vt:lpstr>
      <vt:lpstr>The Father is not the Son</vt:lpstr>
      <vt:lpstr>The Son is not the Spirit</vt:lpstr>
      <vt:lpstr>The Son is not the Spirit</vt:lpstr>
      <vt:lpstr>Summary Picture</vt:lpstr>
      <vt:lpstr>The Father is God</vt:lpstr>
      <vt:lpstr>The Son is God</vt:lpstr>
      <vt:lpstr>The Spirit is God</vt:lpstr>
      <vt:lpstr>Trinitarian Expressions</vt:lpstr>
      <vt:lpstr>There are not three gods, but one God</vt:lpstr>
      <vt:lpstr>Aberrant views of the Trinity</vt:lpstr>
      <vt:lpstr>Trinity and Gospel</vt:lpstr>
      <vt:lpstr>Group Exercise</vt:lpstr>
      <vt:lpstr>From Jerry Bridges Bookends of the Christian Life</vt:lpstr>
      <vt:lpstr>(1)  The Father plans salvation in eternity past and executes his purposes in time</vt:lpstr>
      <vt:lpstr>Slide 25</vt:lpstr>
      <vt:lpstr>Slide 26</vt:lpstr>
      <vt:lpstr>(2)  The Son makes provision for salvation through His life, death and resurrection from the grave.</vt:lpstr>
      <vt:lpstr>(3)  The Spirit applies the work of the Son to sinners who hear the gospel. </vt:lpstr>
      <vt:lpstr>Consideration #1: The Spirit's passion to glorify Jesus</vt:lpstr>
      <vt:lpstr>Consideration #2:  The work of Jesus grants us a relationship with the Father</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Theology Proper</dc:title>
  <dc:creator>Janice Wong</dc:creator>
  <cp:lastModifiedBy>Adam Bakonis</cp:lastModifiedBy>
  <cp:revision>4</cp:revision>
  <dcterms:created xsi:type="dcterms:W3CDTF">2009-04-25T03:44:51Z</dcterms:created>
  <dcterms:modified xsi:type="dcterms:W3CDTF">2009-04-25T05:36:37Z</dcterms:modified>
</cp:coreProperties>
</file>