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300"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2" r:id="rId24"/>
    <p:sldId id="323" r:id="rId25"/>
    <p:sldId id="324" r:id="rId26"/>
    <p:sldId id="325" r:id="rId27"/>
    <p:sldId id="326" r:id="rId28"/>
    <p:sldId id="327" r:id="rId29"/>
    <p:sldId id="328" r:id="rId30"/>
    <p:sldId id="329"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68" autoAdjust="0"/>
    <p:restoredTop sz="94660"/>
  </p:normalViewPr>
  <p:slideViewPr>
    <p:cSldViewPr>
      <p:cViewPr varScale="1">
        <p:scale>
          <a:sx n="111" d="100"/>
          <a:sy n="111" d="100"/>
        </p:scale>
        <p:origin x="-42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5F7939DF-27D3-4829-9525-C513F0BC24C4}" type="datetimeFigureOut">
              <a:rPr lang="en-US" smtClean="0"/>
              <a:pPr>
                <a:defRPr/>
              </a:pPr>
              <a:t>4/10/2009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60878B7E-DB56-4466-9E12-0714B3AEA25C}"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7D39938-281F-43C0-92D9-157626E1AEB3}" type="datetimeFigureOut">
              <a:rPr lang="en-US" smtClean="0"/>
              <a:pPr>
                <a:defRPr/>
              </a:pPr>
              <a:t>4/10/2009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C58238DF-7C86-44F9-9236-79D559D8136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39BCF77-31F9-482A-833E-C935EF9C06DD}" type="datetimeFigureOut">
              <a:rPr lang="en-US" smtClean="0"/>
              <a:pPr>
                <a:defRPr/>
              </a:pPr>
              <a:t>4/10/2009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5410A33-48D3-456C-8F7F-65063BC953C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5B612BE-359F-4F9F-88C0-32E1C963347D}" type="datetimeFigureOut">
              <a:rPr lang="en-US" smtClean="0"/>
              <a:pPr>
                <a:defRPr/>
              </a:pPr>
              <a:t>4/10/2009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F8CC489-9D08-4758-947C-72F16473016B}"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FF203DF0-E188-49AC-B827-1B30F5F43642}" type="datetimeFigureOut">
              <a:rPr lang="en-US" smtClean="0"/>
              <a:pPr>
                <a:defRPr/>
              </a:pPr>
              <a:t>4/10/2009</a:t>
            </a:fld>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4F0DE91-C7E1-4CAE-ACD2-B5AC97761656}"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F053AC7D-AA65-4672-A1EB-91EBD0A48D73}" type="datetimeFigureOut">
              <a:rPr lang="en-US" smtClean="0"/>
              <a:pPr>
                <a:defRPr/>
              </a:pPr>
              <a:t>4/10/2009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CDB22F1E-E08F-42C4-93BC-135903DD84CA}"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3239773F-09B0-4ED1-93C3-6C1D7FE434B4}" type="datetimeFigureOut">
              <a:rPr lang="en-US" smtClean="0"/>
              <a:pPr>
                <a:defRPr/>
              </a:pPr>
              <a:t>4/10/2009</a:t>
            </a:fld>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A5D8E6E4-5016-4A57-9138-EF7786F5627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8D4C1DBD-09AD-45F0-97E8-D635770CF964}" type="datetimeFigureOut">
              <a:rPr lang="en-US" smtClean="0"/>
              <a:pPr>
                <a:defRPr/>
              </a:pPr>
              <a:t>4/10/2009</a:t>
            </a:fld>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D41073D6-D297-4997-85F3-490E34C8BDB0}"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2B1387B-56C9-4C83-890A-2B16C171DD7C}" type="datetimeFigureOut">
              <a:rPr lang="en-US" smtClean="0"/>
              <a:pPr>
                <a:defRPr/>
              </a:pPr>
              <a:t>4/10/2009</a:t>
            </a:fld>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C2EDC694-95FE-44E6-942F-4C3241EE7396}" type="slidenum">
              <a:rPr lang="en-US" smtClean="0"/>
              <a:pPr>
                <a:defRPr/>
              </a:pPr>
              <a:t>‹#›</a:t>
            </a:fld>
            <a:endParaRPr lang="en-US"/>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F23D77FB-F743-4D72-8BE3-D6AD3C5F4B92}" type="datetimeFigureOut">
              <a:rPr lang="en-US" smtClean="0"/>
              <a:pPr>
                <a:defRPr/>
              </a:pPr>
              <a:t>4/10/2009</a:t>
            </a:fld>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56C689DD-BE32-4FFB-9137-50C862100C7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7A28616C-1DCB-41E6-B364-3459AB5CECA1}" type="datetimeFigureOut">
              <a:rPr lang="en-US" smtClean="0"/>
              <a:pPr>
                <a:defRPr/>
              </a:pPr>
              <a:t>4/10/2009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B43850EE-F62F-4909-A56E-E8378C6277CF}"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C0378B5C-B6D8-4DEA-BECC-6A136902D2ED}" type="datetimeFigureOut">
              <a:rPr lang="en-US" smtClean="0"/>
              <a:pPr>
                <a:defRPr/>
              </a:pPr>
              <a:t>4/10/2009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0098DC17-BAB7-434C-8CF6-611B25C77434}"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spd="med">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52400" y="1752601"/>
            <a:ext cx="8305800" cy="1829761"/>
          </a:xfrm>
        </p:spPr>
        <p:txBody>
          <a:bodyPr/>
          <a:lstStyle/>
          <a:p>
            <a:r>
              <a:rPr smtClean="0"/>
              <a:t>Cornerstone Bible Institute</a:t>
            </a:r>
          </a:p>
        </p:txBody>
      </p:sp>
      <p:sp>
        <p:nvSpPr>
          <p:cNvPr id="6146" name="Subtitle 2"/>
          <p:cNvSpPr>
            <a:spLocks noGrp="1"/>
          </p:cNvSpPr>
          <p:nvPr>
            <p:ph type="subTitle" idx="1"/>
          </p:nvPr>
        </p:nvSpPr>
        <p:spPr/>
        <p:txBody>
          <a:bodyPr>
            <a:normAutofit fontScale="92500" lnSpcReduction="20000"/>
          </a:bodyPr>
          <a:lstStyle/>
          <a:p>
            <a:r>
              <a:rPr lang="en-US" dirty="0" smtClean="0"/>
              <a:t>Theology </a:t>
            </a:r>
            <a:r>
              <a:rPr lang="en-US" dirty="0" smtClean="0"/>
              <a:t>I</a:t>
            </a:r>
          </a:p>
          <a:p>
            <a:r>
              <a:rPr lang="en-US" dirty="0" smtClean="0"/>
              <a:t>Session II</a:t>
            </a:r>
            <a:endParaRPr lang="en-US" dirty="0" smtClean="0"/>
          </a:p>
          <a:p>
            <a:r>
              <a:rPr lang="en-US" dirty="0" smtClean="0"/>
              <a:t>The Inspiration and Inerrancy of Scripture</a:t>
            </a:r>
            <a:endParaRPr lang="en-US" dirty="0"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Matthew 4:4 – </a:t>
            </a:r>
            <a:r>
              <a:rPr lang="en-US" i="1" dirty="0" smtClean="0"/>
              <a:t>But He answered and said, “It is written, ‘Man shall not live on bread alone, but on every word that proceeds out of the mouth of God</a:t>
            </a:r>
            <a:r>
              <a:rPr lang="en-US" i="1" dirty="0" smtClean="0"/>
              <a:t>.’”</a:t>
            </a:r>
            <a:r>
              <a:rPr lang="en-US" dirty="0" smtClean="0"/>
              <a:t/>
            </a:r>
            <a:br>
              <a:rPr lang="en-US" dirty="0" smtClean="0"/>
            </a:br>
            <a:endParaRPr lang="en-US" dirty="0" smtClean="0"/>
          </a:p>
          <a:p>
            <a:r>
              <a:rPr lang="en-US" dirty="0" smtClean="0"/>
              <a:t>Matthew 4:7 – </a:t>
            </a:r>
            <a:r>
              <a:rPr lang="en-US" i="1" dirty="0" smtClean="0"/>
              <a:t>Jesus said to him, “On the other hand, it is written, ‘You shall not put the LORD your God to the test</a:t>
            </a:r>
            <a:r>
              <a:rPr lang="en-US" i="1" dirty="0" smtClean="0"/>
              <a:t>.’”</a:t>
            </a:r>
            <a:r>
              <a:rPr lang="en-US" dirty="0" smtClean="0"/>
              <a:t/>
            </a:r>
            <a:br>
              <a:rPr lang="en-US" dirty="0" smtClean="0"/>
            </a:br>
            <a:endParaRPr lang="en-US" dirty="0" smtClean="0"/>
          </a:p>
          <a:p>
            <a:r>
              <a:rPr lang="en-US" dirty="0" smtClean="0"/>
              <a:t>Matthew 4:10 – </a:t>
            </a:r>
            <a:r>
              <a:rPr lang="en-US" i="1" dirty="0" smtClean="0"/>
              <a:t>Then Jesus said to him, “</a:t>
            </a:r>
            <a:r>
              <a:rPr lang="en-US" i="1" dirty="0" err="1" smtClean="0"/>
              <a:t>Begone</a:t>
            </a:r>
            <a:r>
              <a:rPr lang="en-US" i="1" dirty="0" smtClean="0"/>
              <a:t>, Satan!  For it is written, “You shall worship the LORD your God, and serve Him only</a:t>
            </a:r>
            <a:r>
              <a:rPr lang="en-US" i="1" dirty="0" smtClean="0"/>
              <a:t>.’”</a:t>
            </a:r>
          </a:p>
        </p:txBody>
      </p:sp>
      <p:sp>
        <p:nvSpPr>
          <p:cNvPr id="3" name="Title 2"/>
          <p:cNvSpPr>
            <a:spLocks noGrp="1"/>
          </p:cNvSpPr>
          <p:nvPr>
            <p:ph type="title"/>
          </p:nvPr>
        </p:nvSpPr>
        <p:spPr/>
        <p:txBody>
          <a:bodyPr>
            <a:normAutofit/>
          </a:bodyPr>
          <a:lstStyle/>
          <a:p>
            <a:r>
              <a:rPr lang="en-US" sz="2800" b="0" dirty="0" smtClean="0"/>
              <a:t>(4) A High View of specific </a:t>
            </a:r>
            <a:r>
              <a:rPr lang="en-US" sz="2800" i="1" dirty="0" smtClean="0"/>
              <a:t>verses</a:t>
            </a:r>
            <a:r>
              <a:rPr lang="en-US" sz="2800" b="0" dirty="0" smtClean="0"/>
              <a:t> in the Bible </a:t>
            </a:r>
            <a:endParaRPr lang="en-US" sz="2800" b="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John 8:58 – </a:t>
            </a:r>
            <a:r>
              <a:rPr lang="en-US" i="1" dirty="0" smtClean="0"/>
              <a:t>Jesus said to them, “Truly, truly, I say to you, before Abraham was, I am</a:t>
            </a:r>
            <a:r>
              <a:rPr lang="en-US" i="1" dirty="0" smtClean="0"/>
              <a:t>.”</a:t>
            </a:r>
            <a:r>
              <a:rPr lang="en-US" dirty="0" smtClean="0"/>
              <a:t/>
            </a:r>
            <a:br>
              <a:rPr lang="en-US" dirty="0" smtClean="0"/>
            </a:br>
            <a:endParaRPr lang="en-US" dirty="0" smtClean="0"/>
          </a:p>
          <a:p>
            <a:r>
              <a:rPr lang="en-US" dirty="0" smtClean="0"/>
              <a:t>Matthew 22:43-44 – </a:t>
            </a:r>
            <a:r>
              <a:rPr lang="en-US" i="1" dirty="0" smtClean="0"/>
              <a:t>He said to them, “Then how does David in the Spirit call Him ‘Lord,” saying, ‘The LORD said to my Lord</a:t>
            </a:r>
            <a:r>
              <a:rPr lang="en-US" i="1" dirty="0" smtClean="0"/>
              <a:t>,</a:t>
            </a:r>
            <a:r>
              <a:rPr lang="en-US" dirty="0" smtClean="0"/>
              <a:t/>
            </a:r>
            <a:br>
              <a:rPr lang="en-US" dirty="0" smtClean="0"/>
            </a:br>
            <a:endParaRPr lang="en-US" dirty="0" smtClean="0"/>
          </a:p>
          <a:p>
            <a:r>
              <a:rPr lang="en-US" dirty="0" smtClean="0"/>
              <a:t>John 10:34 –</a:t>
            </a:r>
            <a:r>
              <a:rPr lang="en-US" i="1" dirty="0" smtClean="0"/>
              <a:t> Jesus answered them, “Has it not been written in your Law, ‘I said, you are gods’?</a:t>
            </a:r>
            <a:endParaRPr lang="en-US" i="1" dirty="0"/>
          </a:p>
        </p:txBody>
      </p:sp>
      <p:sp>
        <p:nvSpPr>
          <p:cNvPr id="3" name="Title 2"/>
          <p:cNvSpPr>
            <a:spLocks noGrp="1"/>
          </p:cNvSpPr>
          <p:nvPr>
            <p:ph type="title"/>
          </p:nvPr>
        </p:nvSpPr>
        <p:spPr/>
        <p:txBody>
          <a:bodyPr>
            <a:normAutofit/>
          </a:bodyPr>
          <a:lstStyle/>
          <a:p>
            <a:r>
              <a:rPr lang="en-US" sz="3200" b="0" dirty="0" smtClean="0"/>
              <a:t>(5) A High </a:t>
            </a:r>
            <a:r>
              <a:rPr lang="en-US" sz="3200" b="0" dirty="0" smtClean="0"/>
              <a:t>View </a:t>
            </a:r>
            <a:r>
              <a:rPr lang="en-US" sz="3200" b="0" dirty="0" smtClean="0"/>
              <a:t>of the </a:t>
            </a:r>
            <a:r>
              <a:rPr lang="en-US" sz="3200" i="1" dirty="0" smtClean="0"/>
              <a:t>words</a:t>
            </a:r>
            <a:r>
              <a:rPr lang="en-US" sz="3200" b="0" dirty="0" smtClean="0"/>
              <a:t> of the Bible</a:t>
            </a:r>
            <a:endParaRPr lang="en-US" sz="3200" b="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525963"/>
          </a:xfrm>
        </p:spPr>
        <p:txBody>
          <a:bodyPr/>
          <a:lstStyle/>
          <a:p>
            <a:r>
              <a:rPr lang="en-US" dirty="0" smtClean="0"/>
              <a:t>Matthew 5:17-18 – </a:t>
            </a:r>
            <a:r>
              <a:rPr lang="en-US" i="1" dirty="0" smtClean="0"/>
              <a:t>“Do not think that I came to abolish the Law or the Prophets; I did not come to abolish, but to fulfill.  For truly I say to you, until heaven and earth pass away, not the smallest letter or stroke shall pass away from the Law, until all is accomplished.</a:t>
            </a:r>
            <a:endParaRPr lang="en-US" i="1" dirty="0"/>
          </a:p>
        </p:txBody>
      </p:sp>
      <p:sp>
        <p:nvSpPr>
          <p:cNvPr id="3" name="Title 2"/>
          <p:cNvSpPr>
            <a:spLocks noGrp="1"/>
          </p:cNvSpPr>
          <p:nvPr>
            <p:ph type="title"/>
          </p:nvPr>
        </p:nvSpPr>
        <p:spPr/>
        <p:txBody>
          <a:bodyPr>
            <a:normAutofit/>
          </a:bodyPr>
          <a:lstStyle/>
          <a:p>
            <a:r>
              <a:rPr lang="en-US" sz="2800" b="0" dirty="0" smtClean="0"/>
              <a:t>(6) A High View of the </a:t>
            </a:r>
            <a:r>
              <a:rPr lang="en-US" sz="2800" i="1" dirty="0" smtClean="0"/>
              <a:t>letters</a:t>
            </a:r>
            <a:r>
              <a:rPr lang="en-US" sz="2800" b="0" dirty="0" smtClean="0"/>
              <a:t> of the words and even the </a:t>
            </a:r>
            <a:r>
              <a:rPr lang="en-US" sz="2800" i="1" dirty="0" smtClean="0"/>
              <a:t>parts</a:t>
            </a:r>
            <a:r>
              <a:rPr lang="en-US" sz="2800" b="0" dirty="0" smtClean="0"/>
              <a:t> of the letters</a:t>
            </a:r>
            <a:endParaRPr lang="en-US" sz="2800" b="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lstStyle/>
          <a:p>
            <a:r>
              <a:rPr lang="en-US" dirty="0" smtClean="0"/>
              <a:t>Matthew 27:46 - </a:t>
            </a:r>
            <a:r>
              <a:rPr lang="en-US" i="1" dirty="0" smtClean="0"/>
              <a:t>And about the ninth hour Jesus cried out with a loud voice, saying, "Eli, Eli, lama </a:t>
            </a:r>
            <a:r>
              <a:rPr lang="en-US" i="1" dirty="0" err="1" smtClean="0"/>
              <a:t>sabachthani</a:t>
            </a:r>
            <a:r>
              <a:rPr lang="en-US" i="1" dirty="0" smtClean="0"/>
              <a:t>?" that is, "My God, My God, why hast Thou forsaken Me?"</a:t>
            </a:r>
            <a:endParaRPr lang="en-US" i="1" dirty="0"/>
          </a:p>
        </p:txBody>
      </p:sp>
      <p:sp>
        <p:nvSpPr>
          <p:cNvPr id="3" name="Title 2"/>
          <p:cNvSpPr>
            <a:spLocks noGrp="1"/>
          </p:cNvSpPr>
          <p:nvPr>
            <p:ph type="title"/>
          </p:nvPr>
        </p:nvSpPr>
        <p:spPr/>
        <p:txBody>
          <a:bodyPr>
            <a:normAutofit/>
          </a:bodyPr>
          <a:lstStyle/>
          <a:p>
            <a:r>
              <a:rPr lang="en-US" sz="2800" dirty="0" smtClean="0"/>
              <a:t>Bottom Line:  Jesus not only believed in the Scripture, He </a:t>
            </a:r>
            <a:r>
              <a:rPr lang="en-US" sz="2800" i="1" dirty="0" smtClean="0"/>
              <a:t>lived</a:t>
            </a:r>
            <a:r>
              <a:rPr lang="en-US" sz="2800" dirty="0" smtClean="0"/>
              <a:t> and </a:t>
            </a:r>
            <a:r>
              <a:rPr lang="en-US" sz="2800" i="1" dirty="0" smtClean="0"/>
              <a:t>loved</a:t>
            </a:r>
            <a:r>
              <a:rPr lang="en-US" sz="2800" dirty="0" smtClean="0"/>
              <a:t> the Bible</a:t>
            </a:r>
            <a:endParaRPr lang="en-US" sz="2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624078" indent="-514350">
              <a:buFont typeface="+mj-lt"/>
              <a:buAutoNum type="arabicPeriod"/>
            </a:pPr>
            <a:r>
              <a:rPr lang="en-US" dirty="0" smtClean="0"/>
              <a:t>Sanctification is the sovereign work of the </a:t>
            </a:r>
            <a:r>
              <a:rPr lang="en-US" b="1" i="1" dirty="0" smtClean="0"/>
              <a:t>Holy Spirit </a:t>
            </a:r>
            <a:r>
              <a:rPr lang="en-US" dirty="0" smtClean="0"/>
              <a:t>in conforming us into the likeness of </a:t>
            </a:r>
            <a:r>
              <a:rPr lang="en-US" dirty="0" smtClean="0"/>
              <a:t>Christ</a:t>
            </a:r>
            <a:br>
              <a:rPr lang="en-US" dirty="0" smtClean="0"/>
            </a:br>
            <a:endParaRPr lang="en-US" dirty="0" smtClean="0"/>
          </a:p>
          <a:p>
            <a:pPr marL="624078" indent="-514350">
              <a:buFont typeface="+mj-lt"/>
              <a:buAutoNum type="arabicPeriod"/>
            </a:pPr>
            <a:r>
              <a:rPr lang="en-US" dirty="0" smtClean="0"/>
              <a:t>As the Holy Spirit does this work, we can expect that we are </a:t>
            </a:r>
            <a:r>
              <a:rPr lang="en-US" b="1" i="1" dirty="0" smtClean="0"/>
              <a:t>living</a:t>
            </a:r>
            <a:r>
              <a:rPr lang="en-US" dirty="0" smtClean="0"/>
              <a:t> and </a:t>
            </a:r>
            <a:r>
              <a:rPr lang="en-US" b="1" i="1" dirty="0" smtClean="0"/>
              <a:t>loving</a:t>
            </a:r>
            <a:r>
              <a:rPr lang="en-US" dirty="0" smtClean="0"/>
              <a:t> the Scripture more and more like Jesus did</a:t>
            </a:r>
            <a:r>
              <a:rPr lang="en-US" dirty="0" smtClean="0"/>
              <a:t>.</a:t>
            </a:r>
            <a:br>
              <a:rPr lang="en-US" dirty="0" smtClean="0"/>
            </a:br>
            <a:endParaRPr lang="en-US" dirty="0" smtClean="0"/>
          </a:p>
          <a:p>
            <a:pPr marL="624078" indent="-514350">
              <a:buFont typeface="+mj-lt"/>
              <a:buAutoNum type="arabicPeriod"/>
            </a:pPr>
            <a:r>
              <a:rPr lang="en-US" dirty="0" smtClean="0"/>
              <a:t>If we have an inadequate view of Scripture, we need to bring our deficiencies to </a:t>
            </a:r>
            <a:r>
              <a:rPr lang="en-US" b="1" i="1" dirty="0" smtClean="0"/>
              <a:t>Jesus</a:t>
            </a:r>
            <a:r>
              <a:rPr lang="en-US" dirty="0" smtClean="0"/>
              <a:t> and let Him resolve them for us.</a:t>
            </a:r>
            <a:endParaRPr lang="en-US" dirty="0"/>
          </a:p>
        </p:txBody>
      </p:sp>
      <p:sp>
        <p:nvSpPr>
          <p:cNvPr id="3" name="Title 2"/>
          <p:cNvSpPr>
            <a:spLocks noGrp="1"/>
          </p:cNvSpPr>
          <p:nvPr>
            <p:ph type="title"/>
          </p:nvPr>
        </p:nvSpPr>
        <p:spPr/>
        <p:txBody>
          <a:bodyPr/>
          <a:lstStyle/>
          <a:p>
            <a:r>
              <a:rPr lang="en-US" dirty="0" smtClean="0"/>
              <a:t>Implications for sanctification: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How has this morning’s teaching impacted you?  Is there anything you’ve learned in this session that has helped in your walk with the Lord</a:t>
            </a:r>
            <a:r>
              <a:rPr lang="en-US" dirty="0" smtClean="0"/>
              <a:t>?</a:t>
            </a:r>
            <a:br>
              <a:rPr lang="en-US" dirty="0" smtClean="0"/>
            </a:br>
            <a:endParaRPr lang="en-US" dirty="0" smtClean="0"/>
          </a:p>
          <a:p>
            <a:pPr marL="624078" indent="-514350">
              <a:buFont typeface="+mj-lt"/>
              <a:buAutoNum type="arabicPeriod"/>
            </a:pPr>
            <a:r>
              <a:rPr lang="en-US" dirty="0" smtClean="0"/>
              <a:t>How does Jesus’ view of Scripture help us to love the Bible more?  How is His reliance upon Scripture a beautiful example that inspires us to grow?</a:t>
            </a:r>
            <a:endParaRPr lang="en-US" dirty="0"/>
          </a:p>
        </p:txBody>
      </p:sp>
      <p:sp>
        <p:nvSpPr>
          <p:cNvPr id="3" name="Title 2"/>
          <p:cNvSpPr>
            <a:spLocks noGrp="1"/>
          </p:cNvSpPr>
          <p:nvPr>
            <p:ph type="title"/>
          </p:nvPr>
        </p:nvSpPr>
        <p:spPr/>
        <p:txBody>
          <a:bodyPr/>
          <a:lstStyle/>
          <a:p>
            <a:r>
              <a:rPr lang="en-US" dirty="0" smtClean="0"/>
              <a:t>Questions for Application</a:t>
            </a:r>
            <a:endParaRPr lang="en-US"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a:t>
            </a:r>
            <a:endParaRPr lang="en-US" dirty="0"/>
          </a:p>
        </p:txBody>
      </p:sp>
      <p:sp>
        <p:nvSpPr>
          <p:cNvPr id="5" name="Subtitle 4"/>
          <p:cNvSpPr>
            <a:spLocks noGrp="1"/>
          </p:cNvSpPr>
          <p:nvPr>
            <p:ph type="subTitle" idx="1"/>
          </p:nvPr>
        </p:nvSpPr>
        <p:spPr/>
        <p:txBody>
          <a:bodyPr/>
          <a:lstStyle/>
          <a:p>
            <a:r>
              <a:rPr lang="en-US" dirty="0" smtClean="0"/>
              <a:t>We will start the next topic in 10 minutes</a:t>
            </a:r>
            <a:endParaRPr lang="en-US" dirty="0"/>
          </a:p>
        </p:txBody>
      </p:sp>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Key Text </a:t>
            </a:r>
            <a:r>
              <a:rPr lang="en-US" dirty="0" smtClean="0"/>
              <a:t>#1:  2 Timothy </a:t>
            </a:r>
            <a:r>
              <a:rPr lang="en-US" dirty="0" smtClean="0"/>
              <a:t>3:16-17</a:t>
            </a:r>
            <a:r>
              <a:rPr lang="en-US" dirty="0" smtClean="0"/>
              <a:t/>
            </a:r>
            <a:br>
              <a:rPr lang="en-US" dirty="0" smtClean="0"/>
            </a:br>
            <a:r>
              <a:rPr lang="en-US" dirty="0" smtClean="0"/>
              <a:t/>
            </a:r>
            <a:br>
              <a:rPr lang="en-US" dirty="0" smtClean="0"/>
            </a:br>
            <a:r>
              <a:rPr lang="en-US" i="1" dirty="0" smtClean="0"/>
              <a:t>All </a:t>
            </a:r>
            <a:r>
              <a:rPr lang="en-US" i="1" dirty="0" smtClean="0"/>
              <a:t>Scripture is inspired by God and profitable for teaching, for reproof, for correction, for training in righteousness; that the man of God may be adequate, equipped for every good work.</a:t>
            </a:r>
            <a:endParaRPr lang="en-US" i="1" dirty="0"/>
          </a:p>
        </p:txBody>
      </p:sp>
      <p:sp>
        <p:nvSpPr>
          <p:cNvPr id="3" name="Title 2"/>
          <p:cNvSpPr>
            <a:spLocks noGrp="1"/>
          </p:cNvSpPr>
          <p:nvPr>
            <p:ph type="title"/>
          </p:nvPr>
        </p:nvSpPr>
        <p:spPr/>
        <p:txBody>
          <a:bodyPr/>
          <a:lstStyle/>
          <a:p>
            <a:r>
              <a:rPr lang="en-US" dirty="0" smtClean="0"/>
              <a:t>II. The Inspiration of Scripture</a:t>
            </a:r>
            <a:endParaRPr lang="en-US" dirty="0"/>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b="1" i="1" dirty="0" smtClean="0"/>
              <a:t>Divine authorship</a:t>
            </a:r>
            <a:br>
              <a:rPr lang="en-US" b="1" i="1" dirty="0" smtClean="0"/>
            </a:br>
            <a:r>
              <a:rPr lang="en-US" sz="1000" b="1" i="1" dirty="0" smtClean="0"/>
              <a:t> </a:t>
            </a:r>
            <a:endParaRPr lang="en-US" b="1" i="1" dirty="0" smtClean="0"/>
          </a:p>
          <a:p>
            <a:pPr marL="624078" indent="-514350">
              <a:buFont typeface="+mj-lt"/>
              <a:buAutoNum type="arabicPeriod"/>
            </a:pPr>
            <a:r>
              <a:rPr lang="en-US" b="1" i="1" dirty="0" smtClean="0"/>
              <a:t>Human involvement</a:t>
            </a:r>
            <a:r>
              <a:rPr lang="en-US" dirty="0" smtClean="0"/>
              <a:t/>
            </a:r>
            <a:br>
              <a:rPr lang="en-US" dirty="0" smtClean="0"/>
            </a:br>
            <a:endParaRPr lang="en-US" dirty="0" smtClean="0"/>
          </a:p>
          <a:p>
            <a:r>
              <a:rPr lang="en-US" b="1" dirty="0" smtClean="0"/>
              <a:t>End Result:  God’s very words being recorded </a:t>
            </a:r>
            <a:r>
              <a:rPr lang="en-US" b="1" i="1" dirty="0" smtClean="0"/>
              <a:t>without error</a:t>
            </a:r>
            <a:r>
              <a:rPr lang="en-US" b="1" dirty="0" smtClean="0"/>
              <a:t>.</a:t>
            </a:r>
            <a:r>
              <a:rPr lang="en-US" dirty="0" smtClean="0"/>
              <a:t/>
            </a:r>
            <a:br>
              <a:rPr lang="en-US" dirty="0" smtClean="0"/>
            </a:br>
            <a:endParaRPr lang="en-US" dirty="0" smtClean="0"/>
          </a:p>
          <a:p>
            <a:r>
              <a:rPr lang="en-US" dirty="0" smtClean="0"/>
              <a:t>Psalm 12:6 – </a:t>
            </a:r>
            <a:r>
              <a:rPr lang="en-US" i="1" dirty="0" smtClean="0"/>
              <a:t>The words of the LORD are pure words; As silver tried in a furnace on the earth, refined seven times.</a:t>
            </a:r>
            <a:endParaRPr lang="en-US" i="1" dirty="0"/>
          </a:p>
        </p:txBody>
      </p:sp>
      <p:sp>
        <p:nvSpPr>
          <p:cNvPr id="3" name="Title 2"/>
          <p:cNvSpPr>
            <a:spLocks noGrp="1"/>
          </p:cNvSpPr>
          <p:nvPr>
            <p:ph type="title"/>
          </p:nvPr>
        </p:nvSpPr>
        <p:spPr/>
        <p:txBody>
          <a:bodyPr/>
          <a:lstStyle/>
          <a:p>
            <a:r>
              <a:rPr lang="en-US" dirty="0" smtClean="0"/>
              <a:t>Two elements in inspiration: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Key Text </a:t>
            </a:r>
            <a:r>
              <a:rPr lang="en-US" dirty="0" smtClean="0"/>
              <a:t>#2:  2 Peter </a:t>
            </a:r>
            <a:r>
              <a:rPr lang="en-US" dirty="0" smtClean="0"/>
              <a:t>1:20-21</a:t>
            </a:r>
            <a:br>
              <a:rPr lang="en-US" dirty="0" smtClean="0"/>
            </a:br>
            <a:r>
              <a:rPr lang="en-US" dirty="0" smtClean="0"/>
              <a:t/>
            </a:r>
            <a:br>
              <a:rPr lang="en-US" dirty="0" smtClean="0"/>
            </a:br>
            <a:r>
              <a:rPr lang="en-US" i="1" dirty="0" smtClean="0"/>
              <a:t>But </a:t>
            </a:r>
            <a:r>
              <a:rPr lang="en-US" i="1" dirty="0" smtClean="0"/>
              <a:t>know this first of all, that no prophecy of Scripture is a matter of one’s own interpretation, for no prophecy was ever made by an act of human will, but men moved by the Holy Spirit spoke from God.</a:t>
            </a:r>
            <a:endParaRPr lang="en-US" i="1"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772400" cy="3581400"/>
          </a:xfrm>
        </p:spPr>
        <p:txBody>
          <a:bodyPr/>
          <a:lstStyle/>
          <a:p>
            <a:pPr marL="624078" indent="-514350">
              <a:buFont typeface="+mj-lt"/>
              <a:buAutoNum type="arabicPeriod"/>
            </a:pPr>
            <a:r>
              <a:rPr lang="en-US" dirty="0" smtClean="0"/>
              <a:t>We are all systematic </a:t>
            </a:r>
            <a:r>
              <a:rPr lang="en-US" b="1" i="1" dirty="0" smtClean="0"/>
              <a:t>theologians</a:t>
            </a:r>
            <a:br>
              <a:rPr lang="en-US" b="1" i="1" dirty="0" smtClean="0"/>
            </a:br>
            <a:endParaRPr lang="en-US" b="1" i="1" dirty="0" smtClean="0"/>
          </a:p>
          <a:p>
            <a:pPr marL="624078" indent="-514350">
              <a:buFont typeface="+mj-lt"/>
              <a:buAutoNum type="arabicPeriod"/>
            </a:pPr>
            <a:r>
              <a:rPr lang="en-US" dirty="0" smtClean="0"/>
              <a:t>Systematic theology is all about God's </a:t>
            </a:r>
            <a:r>
              <a:rPr lang="en-US" b="1" i="1" dirty="0" smtClean="0"/>
              <a:t>grace</a:t>
            </a:r>
            <a:r>
              <a:rPr lang="en-US" dirty="0" smtClean="0"/>
              <a:t> to us.</a:t>
            </a:r>
            <a:endParaRPr lang="en-US" dirty="0" smtClean="0"/>
          </a:p>
        </p:txBody>
      </p:sp>
      <p:sp>
        <p:nvSpPr>
          <p:cNvPr id="7170" name="Title 1"/>
          <p:cNvSpPr>
            <a:spLocks noGrp="1"/>
          </p:cNvSpPr>
          <p:nvPr>
            <p:ph type="title"/>
          </p:nvPr>
        </p:nvSpPr>
        <p:spPr/>
        <p:txBody>
          <a:bodyPr/>
          <a:lstStyle/>
          <a:p>
            <a:r>
              <a:rPr lang="en-US" dirty="0" smtClean="0"/>
              <a:t>Introduction</a:t>
            </a:r>
            <a:endParaRPr lang="en-US" dirty="0" smtClean="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b="1" dirty="0" smtClean="0"/>
              <a:t>A ship being driven by the </a:t>
            </a:r>
            <a:r>
              <a:rPr lang="en-US" b="1" dirty="0" smtClean="0"/>
              <a:t>wind</a:t>
            </a:r>
            <a:br>
              <a:rPr lang="en-US" b="1" dirty="0" smtClean="0"/>
            </a:br>
            <a:endParaRPr lang="en-US" b="1" dirty="0" smtClean="0"/>
          </a:p>
          <a:p>
            <a:pPr marL="850392" lvl="1" indent="-457200"/>
            <a:r>
              <a:rPr lang="en-US" dirty="0" smtClean="0"/>
              <a:t>Acts 27:14-15 – </a:t>
            </a:r>
            <a:r>
              <a:rPr lang="en-US" i="1" dirty="0" smtClean="0"/>
              <a:t>But before very long there rushed down from the land a violent wind,. . . and when the ship was caught in it, and could not face the wind, we gave way to it, and let ourselves be driven along</a:t>
            </a:r>
            <a:r>
              <a:rPr lang="en-US" i="1" dirty="0" smtClean="0"/>
              <a:t>.</a:t>
            </a:r>
            <a:r>
              <a:rPr lang="en-US" dirty="0" smtClean="0"/>
              <a:t/>
            </a:r>
            <a:br>
              <a:rPr lang="en-US" dirty="0" smtClean="0"/>
            </a:br>
            <a:endParaRPr lang="en-US" dirty="0" smtClean="0"/>
          </a:p>
          <a:p>
            <a:pPr marL="624078" indent="-514350">
              <a:buFont typeface="+mj-lt"/>
              <a:buAutoNum type="arabicPeriod"/>
            </a:pPr>
            <a:r>
              <a:rPr lang="en-US" b="1" dirty="0" smtClean="0"/>
              <a:t>A person on an escalator</a:t>
            </a:r>
            <a:endParaRPr lang="en-US" b="1" dirty="0"/>
          </a:p>
        </p:txBody>
      </p:sp>
      <p:sp>
        <p:nvSpPr>
          <p:cNvPr id="3" name="Title 2"/>
          <p:cNvSpPr>
            <a:spLocks noGrp="1"/>
          </p:cNvSpPr>
          <p:nvPr>
            <p:ph type="title"/>
          </p:nvPr>
        </p:nvSpPr>
        <p:spPr/>
        <p:txBody>
          <a:bodyPr/>
          <a:lstStyle/>
          <a:p>
            <a:r>
              <a:rPr lang="en-US" dirty="0" smtClean="0"/>
              <a:t>Two Illustrations: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Inspiration is the </a:t>
            </a:r>
            <a:r>
              <a:rPr lang="en-US" i="1" dirty="0" smtClean="0"/>
              <a:t>act of God </a:t>
            </a:r>
            <a:r>
              <a:rPr lang="en-US" dirty="0" smtClean="0"/>
              <a:t>whereby He </a:t>
            </a:r>
            <a:r>
              <a:rPr lang="en-US" i="1" dirty="0" smtClean="0"/>
              <a:t>breathes out </a:t>
            </a:r>
            <a:r>
              <a:rPr lang="en-US" dirty="0" smtClean="0"/>
              <a:t>His Word through </a:t>
            </a:r>
            <a:r>
              <a:rPr lang="en-US" i="1" dirty="0" smtClean="0"/>
              <a:t>human authors </a:t>
            </a:r>
            <a:r>
              <a:rPr lang="en-US" dirty="0" smtClean="0"/>
              <a:t>in such a way that the end result is His perfect Word </a:t>
            </a:r>
            <a:r>
              <a:rPr lang="en-US" i="1" dirty="0" smtClean="0"/>
              <a:t>recorded</a:t>
            </a:r>
            <a:r>
              <a:rPr lang="en-US" dirty="0" smtClean="0"/>
              <a:t> no matter what subject it speaks to.</a:t>
            </a:r>
            <a:endParaRPr lang="en-US" dirty="0"/>
          </a:p>
        </p:txBody>
      </p:sp>
      <p:sp>
        <p:nvSpPr>
          <p:cNvPr id="3" name="Title 2"/>
          <p:cNvSpPr>
            <a:spLocks noGrp="1"/>
          </p:cNvSpPr>
          <p:nvPr>
            <p:ph type="title"/>
          </p:nvPr>
        </p:nvSpPr>
        <p:spPr/>
        <p:txBody>
          <a:bodyPr/>
          <a:lstStyle/>
          <a:p>
            <a:r>
              <a:rPr lang="en-US" dirty="0" smtClean="0"/>
              <a:t>Definition of Inspiration:</a:t>
            </a:r>
            <a:endParaRPr lang="en-US" dirty="0"/>
          </a:p>
        </p:txBody>
      </p:sp>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38800"/>
          </a:xfrm>
        </p:spPr>
        <p:txBody>
          <a:bodyPr>
            <a:normAutofit fontScale="85000" lnSpcReduction="20000"/>
          </a:bodyPr>
          <a:lstStyle/>
          <a:p>
            <a:r>
              <a:rPr lang="en-US" dirty="0" smtClean="0"/>
              <a:t>Paul </a:t>
            </a:r>
            <a:r>
              <a:rPr lang="en-US" dirty="0" err="1" smtClean="0"/>
              <a:t>Enns</a:t>
            </a:r>
            <a:r>
              <a:rPr lang="en-US" dirty="0" smtClean="0"/>
              <a:t>:  “Inspiration may be defined as the Holy Spirit’s superintending over the writers so that while writing according to their own styles and personalities, the result was God’s Word written – authoritative, trustworthy, and free from error in the original autographs</a:t>
            </a:r>
            <a:r>
              <a:rPr lang="en-US" dirty="0" smtClean="0"/>
              <a:t>.</a:t>
            </a:r>
            <a:br>
              <a:rPr lang="en-US" dirty="0" smtClean="0"/>
            </a:br>
            <a:endParaRPr lang="en-US" dirty="0" smtClean="0"/>
          </a:p>
          <a:p>
            <a:r>
              <a:rPr lang="en-US" dirty="0" smtClean="0"/>
              <a:t>Edward J. Young:  “Inspiration is a superintendence of God the Holy Spirit over the writers of the Scriptures, as a result of which these Scriptures possess Divine authority and trustworthiness and, possessing such Divine authority and trustworthiness, are free from error</a:t>
            </a:r>
            <a:r>
              <a:rPr lang="en-US" dirty="0" smtClean="0"/>
              <a:t>.”</a:t>
            </a:r>
            <a:br>
              <a:rPr lang="en-US" dirty="0" smtClean="0"/>
            </a:br>
            <a:endParaRPr lang="en-US" dirty="0" smtClean="0"/>
          </a:p>
          <a:p>
            <a:r>
              <a:rPr lang="en-US" dirty="0" smtClean="0"/>
              <a:t>Charles Ryrie:  “Inspiration is. . . God’s superintendence of the human authors so that, using their own individual personalities, they composed and recorded without error His revelation to man in the words of the original autographs.”</a:t>
            </a:r>
          </a:p>
          <a:p>
            <a:endParaRPr lang="en-US" dirty="0" smtClean="0"/>
          </a:p>
          <a:p>
            <a:endParaRPr lang="en-US" dirty="0"/>
          </a:p>
        </p:txBody>
      </p:sp>
    </p:spTree>
  </p:cSld>
  <p:clrMapOvr>
    <a:masterClrMapping/>
  </p:clrMapOvr>
  <p:transition spd="med">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Natural inspiration</a:t>
            </a:r>
            <a:br>
              <a:rPr lang="en-US" dirty="0" smtClean="0"/>
            </a:br>
            <a:endParaRPr lang="en-US" dirty="0" smtClean="0"/>
          </a:p>
          <a:p>
            <a:pPr marL="624078" indent="-514350">
              <a:buFont typeface="+mj-lt"/>
              <a:buAutoNum type="arabicPeriod"/>
            </a:pPr>
            <a:r>
              <a:rPr lang="en-US" dirty="0" smtClean="0"/>
              <a:t>Conceptual inspiration</a:t>
            </a:r>
            <a:br>
              <a:rPr lang="en-US" dirty="0" smtClean="0"/>
            </a:br>
            <a:endParaRPr lang="en-US" dirty="0" smtClean="0"/>
          </a:p>
          <a:p>
            <a:pPr marL="624078" indent="-514350">
              <a:buFont typeface="+mj-lt"/>
              <a:buAutoNum type="arabicPeriod"/>
            </a:pPr>
            <a:r>
              <a:rPr lang="en-US" dirty="0" smtClean="0"/>
              <a:t>Partial inspiration</a:t>
            </a:r>
            <a:br>
              <a:rPr lang="en-US" dirty="0" smtClean="0"/>
            </a:br>
            <a:endParaRPr lang="en-US" dirty="0" smtClean="0"/>
          </a:p>
          <a:p>
            <a:pPr marL="624078" indent="-514350">
              <a:buFont typeface="+mj-lt"/>
              <a:buAutoNum type="arabicPeriod"/>
            </a:pPr>
            <a:r>
              <a:rPr lang="en-US" dirty="0" smtClean="0"/>
              <a:t>Divine dictation</a:t>
            </a:r>
            <a:br>
              <a:rPr lang="en-US" dirty="0" smtClean="0"/>
            </a:br>
            <a:endParaRPr lang="en-US" dirty="0" smtClean="0"/>
          </a:p>
          <a:p>
            <a:pPr marL="624078" indent="-514350">
              <a:buFont typeface="+mj-lt"/>
              <a:buAutoNum type="arabicPeriod"/>
            </a:pPr>
            <a:r>
              <a:rPr lang="en-US" dirty="0" smtClean="0"/>
              <a:t>Degree inspiration</a:t>
            </a:r>
            <a:endParaRPr lang="en-US" dirty="0"/>
          </a:p>
        </p:txBody>
      </p:sp>
      <p:sp>
        <p:nvSpPr>
          <p:cNvPr id="3" name="Title 2"/>
          <p:cNvSpPr>
            <a:spLocks noGrp="1"/>
          </p:cNvSpPr>
          <p:nvPr>
            <p:ph type="title"/>
          </p:nvPr>
        </p:nvSpPr>
        <p:spPr/>
        <p:txBody>
          <a:bodyPr>
            <a:normAutofit fontScale="90000"/>
          </a:bodyPr>
          <a:lstStyle/>
          <a:p>
            <a:r>
              <a:rPr lang="en-US" dirty="0" smtClean="0"/>
              <a:t>Inadequate Views of Inspiration:</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Inspiration of the </a:t>
            </a:r>
            <a:r>
              <a:rPr lang="en-US" b="1" i="1" dirty="0" smtClean="0"/>
              <a:t>whole</a:t>
            </a:r>
            <a:r>
              <a:rPr lang="en-US" dirty="0" smtClean="0"/>
              <a:t> (Plenary Inspiration</a:t>
            </a:r>
            <a:r>
              <a:rPr lang="en-US" dirty="0" smtClean="0"/>
              <a:t>)</a:t>
            </a:r>
            <a:br>
              <a:rPr lang="en-US" dirty="0" smtClean="0"/>
            </a:br>
            <a:endParaRPr lang="en-US" dirty="0" smtClean="0"/>
          </a:p>
          <a:p>
            <a:pPr marL="624078" indent="-514350">
              <a:buFont typeface="+mj-lt"/>
              <a:buAutoNum type="arabicPeriod"/>
            </a:pPr>
            <a:r>
              <a:rPr lang="en-US" dirty="0" smtClean="0"/>
              <a:t>Inspiration of the </a:t>
            </a:r>
            <a:r>
              <a:rPr lang="en-US" b="1" i="1" dirty="0" smtClean="0"/>
              <a:t>parts</a:t>
            </a:r>
            <a:r>
              <a:rPr lang="en-US" dirty="0" smtClean="0"/>
              <a:t/>
            </a:r>
            <a:br>
              <a:rPr lang="en-US" dirty="0" smtClean="0"/>
            </a:br>
            <a:endParaRPr lang="en-US" dirty="0" smtClean="0"/>
          </a:p>
          <a:p>
            <a:pPr marL="624078" indent="-514350">
              <a:buFont typeface="+mj-lt"/>
              <a:buAutoNum type="arabicPeriod"/>
            </a:pPr>
            <a:r>
              <a:rPr lang="en-US" dirty="0" smtClean="0"/>
              <a:t>Inspiration of the </a:t>
            </a:r>
            <a:r>
              <a:rPr lang="en-US" b="1" i="1" dirty="0" smtClean="0"/>
              <a:t>verses</a:t>
            </a:r>
            <a:r>
              <a:rPr lang="en-US" dirty="0" smtClean="0"/>
              <a:t/>
            </a:r>
            <a:br>
              <a:rPr lang="en-US" dirty="0" smtClean="0"/>
            </a:br>
            <a:endParaRPr lang="en-US" dirty="0" smtClean="0"/>
          </a:p>
          <a:p>
            <a:pPr marL="624078" indent="-514350">
              <a:buFont typeface="+mj-lt"/>
              <a:buAutoNum type="arabicPeriod"/>
            </a:pPr>
            <a:r>
              <a:rPr lang="en-US" dirty="0" smtClean="0"/>
              <a:t>Inspiration of the </a:t>
            </a:r>
            <a:r>
              <a:rPr lang="en-US" b="1" i="1" dirty="0" smtClean="0"/>
              <a:t>words</a:t>
            </a:r>
            <a:r>
              <a:rPr lang="en-US" dirty="0" smtClean="0"/>
              <a:t> (Verbal Inspiration</a:t>
            </a:r>
            <a:r>
              <a:rPr lang="en-US" dirty="0" smtClean="0"/>
              <a:t>)</a:t>
            </a:r>
            <a:br>
              <a:rPr lang="en-US" dirty="0" smtClean="0"/>
            </a:br>
            <a:endParaRPr lang="en-US" dirty="0" smtClean="0"/>
          </a:p>
          <a:p>
            <a:pPr marL="624078" indent="-514350">
              <a:buFont typeface="+mj-lt"/>
              <a:buAutoNum type="arabicPeriod"/>
            </a:pPr>
            <a:r>
              <a:rPr lang="en-US" dirty="0" smtClean="0"/>
              <a:t>Inspiration of the </a:t>
            </a:r>
            <a:r>
              <a:rPr lang="en-US" b="1" i="1" dirty="0" smtClean="0"/>
              <a:t>letters</a:t>
            </a:r>
            <a:r>
              <a:rPr lang="en-US" dirty="0" smtClean="0"/>
              <a:t> and even </a:t>
            </a:r>
            <a:r>
              <a:rPr lang="en-US" b="1" i="1" dirty="0" smtClean="0"/>
              <a:t>parts</a:t>
            </a:r>
            <a:r>
              <a:rPr lang="en-US" dirty="0" smtClean="0"/>
              <a:t> of the letters</a:t>
            </a:r>
            <a:endParaRPr lang="en-US" dirty="0"/>
          </a:p>
        </p:txBody>
      </p:sp>
      <p:sp>
        <p:nvSpPr>
          <p:cNvPr id="3" name="Title 2"/>
          <p:cNvSpPr>
            <a:spLocks noGrp="1"/>
          </p:cNvSpPr>
          <p:nvPr>
            <p:ph type="title"/>
          </p:nvPr>
        </p:nvSpPr>
        <p:spPr/>
        <p:txBody>
          <a:bodyPr>
            <a:normAutofit fontScale="90000"/>
          </a:bodyPr>
          <a:lstStyle/>
          <a:p>
            <a:r>
              <a:rPr lang="en-US" dirty="0" smtClean="0"/>
              <a:t>Putting Jesus' teaching and the Epistles </a:t>
            </a:r>
            <a:r>
              <a:rPr lang="en-US" dirty="0" smtClean="0"/>
              <a:t>together, we </a:t>
            </a:r>
            <a:r>
              <a:rPr lang="en-US" dirty="0" smtClean="0"/>
              <a:t>get:</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The doctrine of inerrancy teaches that everything the Bible teaches is </a:t>
            </a:r>
            <a:r>
              <a:rPr lang="en-US" b="1" i="1" dirty="0" smtClean="0"/>
              <a:t>true</a:t>
            </a:r>
            <a:r>
              <a:rPr lang="en-US" b="1" dirty="0" smtClean="0"/>
              <a:t> and </a:t>
            </a:r>
            <a:r>
              <a:rPr lang="en-US" b="1" i="1" dirty="0" smtClean="0"/>
              <a:t>without error </a:t>
            </a:r>
            <a:r>
              <a:rPr lang="en-US" b="1" dirty="0" smtClean="0"/>
              <a:t>no matter what subject it speaks to.</a:t>
            </a:r>
            <a:endParaRPr lang="en-US" b="1" dirty="0"/>
          </a:p>
        </p:txBody>
      </p:sp>
      <p:sp>
        <p:nvSpPr>
          <p:cNvPr id="3" name="Title 2"/>
          <p:cNvSpPr>
            <a:spLocks noGrp="1"/>
          </p:cNvSpPr>
          <p:nvPr>
            <p:ph type="title"/>
          </p:nvPr>
        </p:nvSpPr>
        <p:spPr/>
        <p:txBody>
          <a:bodyPr/>
          <a:lstStyle/>
          <a:p>
            <a:r>
              <a:rPr lang="en-US" dirty="0" smtClean="0"/>
              <a:t>Definition of Inerrancy: </a:t>
            </a:r>
            <a:endParaRPr lang="en-US" dirty="0"/>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58200" cy="4525963"/>
          </a:xfrm>
        </p:spPr>
        <p:txBody>
          <a:bodyPr/>
          <a:lstStyle/>
          <a:p>
            <a:pPr marL="624078" indent="-514350">
              <a:buFont typeface="+mj-lt"/>
              <a:buAutoNum type="arabicPeriod"/>
            </a:pPr>
            <a:r>
              <a:rPr lang="en-US" dirty="0" smtClean="0"/>
              <a:t>God </a:t>
            </a:r>
            <a:r>
              <a:rPr lang="en-US" dirty="0" smtClean="0"/>
              <a:t>is true and it is impossible for Him to lie </a:t>
            </a:r>
            <a:br>
              <a:rPr lang="en-US" dirty="0" smtClean="0"/>
            </a:br>
            <a:r>
              <a:rPr lang="en-US" dirty="0" smtClean="0"/>
              <a:t>(</a:t>
            </a:r>
            <a:r>
              <a:rPr lang="en-US" dirty="0" smtClean="0"/>
              <a:t>Hebrews 6:18, Titus 1:2</a:t>
            </a:r>
            <a:r>
              <a:rPr lang="en-US" dirty="0" smtClean="0"/>
              <a:t>)</a:t>
            </a:r>
            <a:br>
              <a:rPr lang="en-US" dirty="0" smtClean="0"/>
            </a:br>
            <a:endParaRPr lang="en-US" dirty="0" smtClean="0"/>
          </a:p>
          <a:p>
            <a:pPr marL="624078" indent="-514350">
              <a:buFont typeface="+mj-lt"/>
              <a:buAutoNum type="arabicPeriod"/>
            </a:pPr>
            <a:r>
              <a:rPr lang="en-US" dirty="0" smtClean="0"/>
              <a:t>God has breathed out His Word </a:t>
            </a:r>
            <a:r>
              <a:rPr lang="en-US" dirty="0" smtClean="0"/>
              <a:t/>
            </a:r>
            <a:br>
              <a:rPr lang="en-US" dirty="0" smtClean="0"/>
            </a:br>
            <a:r>
              <a:rPr lang="en-US" dirty="0" smtClean="0"/>
              <a:t>(</a:t>
            </a:r>
            <a:r>
              <a:rPr lang="en-US" dirty="0" smtClean="0"/>
              <a:t>2 Timothy </a:t>
            </a:r>
            <a:r>
              <a:rPr lang="en-US" dirty="0" smtClean="0"/>
              <a:t>3:16)</a:t>
            </a:r>
            <a:br>
              <a:rPr lang="en-US" dirty="0" smtClean="0"/>
            </a:br>
            <a:endParaRPr lang="en-US" dirty="0" smtClean="0"/>
          </a:p>
          <a:p>
            <a:r>
              <a:rPr lang="en-US" dirty="0" smtClean="0"/>
              <a:t>. . . therefore, the Bible is true </a:t>
            </a:r>
            <a:r>
              <a:rPr lang="en-US" dirty="0" smtClean="0"/>
              <a:t>without </a:t>
            </a:r>
            <a:r>
              <a:rPr lang="en-US" dirty="0" smtClean="0"/>
              <a:t>error, no matter what subject it speaks to </a:t>
            </a:r>
            <a:r>
              <a:rPr lang="en-US" dirty="0" smtClean="0"/>
              <a:t/>
            </a:r>
            <a:br>
              <a:rPr lang="en-US" dirty="0" smtClean="0"/>
            </a:br>
            <a:r>
              <a:rPr lang="en-US" dirty="0" smtClean="0"/>
              <a:t>(</a:t>
            </a:r>
            <a:r>
              <a:rPr lang="en-US" dirty="0" smtClean="0"/>
              <a:t>John 17:17)</a:t>
            </a:r>
            <a:endParaRPr lang="en-US" dirty="0"/>
          </a:p>
        </p:txBody>
      </p:sp>
      <p:sp>
        <p:nvSpPr>
          <p:cNvPr id="3" name="Title 2"/>
          <p:cNvSpPr>
            <a:spLocks noGrp="1"/>
          </p:cNvSpPr>
          <p:nvPr>
            <p:ph type="title"/>
          </p:nvPr>
        </p:nvSpPr>
        <p:spPr/>
        <p:txBody>
          <a:bodyPr>
            <a:normAutofit/>
          </a:bodyPr>
          <a:lstStyle/>
          <a:p>
            <a:r>
              <a:rPr lang="en-US" sz="3200" dirty="0" smtClean="0"/>
              <a:t>Key Observations Leading to Inerrancy:</a:t>
            </a:r>
            <a:endParaRPr lang="en-US" sz="32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70000" lnSpcReduction="20000"/>
          </a:bodyPr>
          <a:lstStyle/>
          <a:p>
            <a:r>
              <a:rPr lang="en-US" dirty="0" smtClean="0"/>
              <a:t>Article </a:t>
            </a:r>
            <a:r>
              <a:rPr lang="en-US" dirty="0" smtClean="0"/>
              <a:t>VI</a:t>
            </a:r>
            <a:br>
              <a:rPr lang="en-US" dirty="0" smtClean="0"/>
            </a:br>
            <a:r>
              <a:rPr lang="en-US" dirty="0" smtClean="0"/>
              <a:t/>
            </a:r>
            <a:br>
              <a:rPr lang="en-US" dirty="0" smtClean="0"/>
            </a:br>
            <a:r>
              <a:rPr lang="en-US" dirty="0" smtClean="0"/>
              <a:t>We </a:t>
            </a:r>
            <a:r>
              <a:rPr lang="en-US" dirty="0" smtClean="0"/>
              <a:t>affirm that the whole of Scripture and all its parts, down to the very words of </a:t>
            </a:r>
            <a:r>
              <a:rPr lang="en-US" dirty="0" smtClean="0"/>
              <a:t>the original</a:t>
            </a:r>
            <a:r>
              <a:rPr lang="en-US" dirty="0" smtClean="0"/>
              <a:t>, were given by divine </a:t>
            </a:r>
            <a:r>
              <a:rPr lang="en-US" dirty="0" smtClean="0"/>
              <a:t>inspiration.</a:t>
            </a:r>
            <a:br>
              <a:rPr lang="en-US" dirty="0" smtClean="0"/>
            </a:br>
            <a:r>
              <a:rPr lang="en-US" dirty="0" smtClean="0"/>
              <a:t/>
            </a:r>
            <a:br>
              <a:rPr lang="en-US" dirty="0" smtClean="0"/>
            </a:br>
            <a:r>
              <a:rPr lang="en-US" dirty="0" smtClean="0"/>
              <a:t>We </a:t>
            </a:r>
            <a:r>
              <a:rPr lang="en-US" dirty="0" smtClean="0"/>
              <a:t>deny that the inspiration of Scripture can rightly be affirmed of the whole without the parts, or of some parts without the whole</a:t>
            </a:r>
            <a:r>
              <a:rPr lang="en-US" dirty="0" smtClean="0"/>
              <a:t>.</a:t>
            </a:r>
            <a:br>
              <a:rPr lang="en-US" dirty="0" smtClean="0"/>
            </a:br>
            <a:endParaRPr lang="en-US" dirty="0" smtClean="0"/>
          </a:p>
          <a:p>
            <a:r>
              <a:rPr lang="en-US" dirty="0" smtClean="0"/>
              <a:t>Article </a:t>
            </a:r>
            <a:r>
              <a:rPr lang="en-US" dirty="0" smtClean="0"/>
              <a:t>XII</a:t>
            </a:r>
            <a:br>
              <a:rPr lang="en-US" dirty="0" smtClean="0"/>
            </a:br>
            <a:r>
              <a:rPr lang="en-US" dirty="0" smtClean="0"/>
              <a:t/>
            </a:r>
            <a:br>
              <a:rPr lang="en-US" dirty="0" smtClean="0"/>
            </a:br>
            <a:r>
              <a:rPr lang="en-US" dirty="0" smtClean="0"/>
              <a:t>We </a:t>
            </a:r>
            <a:r>
              <a:rPr lang="en-US" dirty="0" smtClean="0"/>
              <a:t>affirm that Scripture in its entirety is inerrant, being free from all falsehood, fraud, or </a:t>
            </a:r>
            <a:r>
              <a:rPr lang="en-US" dirty="0" smtClean="0"/>
              <a:t>deceit.</a:t>
            </a:r>
            <a:br>
              <a:rPr lang="en-US" dirty="0" smtClean="0"/>
            </a:br>
            <a:r>
              <a:rPr lang="en-US" dirty="0" smtClean="0"/>
              <a:t/>
            </a:r>
            <a:br>
              <a:rPr lang="en-US" dirty="0" smtClean="0"/>
            </a:br>
            <a:r>
              <a:rPr lang="en-US" dirty="0" smtClean="0"/>
              <a:t>We </a:t>
            </a:r>
            <a:r>
              <a:rPr lang="en-US" dirty="0" smtClean="0"/>
              <a:t>deny that Biblical infallibility are limited to spiritual, religious or redemptive themes, exclusive of assertions in the fields of history and science</a:t>
            </a:r>
            <a:r>
              <a:rPr lang="en-US" dirty="0" smtClean="0"/>
              <a:t>.</a:t>
            </a:r>
            <a:br>
              <a:rPr lang="en-US" dirty="0" smtClean="0"/>
            </a:br>
            <a:endParaRPr lang="en-US" dirty="0" smtClean="0"/>
          </a:p>
          <a:p>
            <a:r>
              <a:rPr lang="en-US" dirty="0" smtClean="0"/>
              <a:t>Psalm 119:89 – </a:t>
            </a:r>
            <a:r>
              <a:rPr lang="en-US" i="1" dirty="0" smtClean="0"/>
              <a:t>Forever, O LORD, Thy word is settled in heaven.</a:t>
            </a:r>
            <a:endParaRPr lang="en-US" i="1" dirty="0"/>
          </a:p>
        </p:txBody>
      </p:sp>
      <p:sp>
        <p:nvSpPr>
          <p:cNvPr id="3" name="Title 2"/>
          <p:cNvSpPr>
            <a:spLocks noGrp="1"/>
          </p:cNvSpPr>
          <p:nvPr>
            <p:ph type="title"/>
          </p:nvPr>
        </p:nvSpPr>
        <p:spPr>
          <a:xfrm>
            <a:off x="457200" y="274638"/>
            <a:ext cx="8229600" cy="563562"/>
          </a:xfrm>
        </p:spPr>
        <p:txBody>
          <a:bodyPr>
            <a:normAutofit/>
          </a:bodyPr>
          <a:lstStyle/>
          <a:p>
            <a:r>
              <a:rPr lang="en-US" sz="1800" dirty="0" smtClean="0"/>
              <a:t>Excerpts from the Chicago Statement on Biblical Inerrancy (1978</a:t>
            </a:r>
            <a:r>
              <a:rPr lang="en-US" sz="1800" dirty="0" smtClean="0"/>
              <a:t>):</a:t>
            </a:r>
            <a:endParaRPr lang="en-US" sz="1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How has this morning’s teaching impacted you?  Is there anything you’ve learned in this session that has helped in </a:t>
            </a:r>
            <a:r>
              <a:rPr lang="en-US" dirty="0" smtClean="0"/>
              <a:t>your walk </a:t>
            </a:r>
            <a:r>
              <a:rPr lang="en-US" dirty="0" smtClean="0"/>
              <a:t>with the Lord</a:t>
            </a:r>
            <a:r>
              <a:rPr lang="en-US" dirty="0" smtClean="0"/>
              <a:t>?</a:t>
            </a:r>
            <a:br>
              <a:rPr lang="en-US" dirty="0" smtClean="0"/>
            </a:br>
            <a:endParaRPr lang="en-US" dirty="0" smtClean="0"/>
          </a:p>
          <a:p>
            <a:pPr marL="624078" indent="-514350">
              <a:buFont typeface="+mj-lt"/>
              <a:buAutoNum type="arabicPeriod"/>
            </a:pPr>
            <a:r>
              <a:rPr lang="en-US" dirty="0" smtClean="0"/>
              <a:t>How does our understanding of inspiration and inerrancy inform the way that we approach Scripture?  In what ways does it change the way that we read, study, memorize, teach and preach the Bible?</a:t>
            </a:r>
            <a:endParaRPr lang="en-US" dirty="0"/>
          </a:p>
        </p:txBody>
      </p:sp>
      <p:sp>
        <p:nvSpPr>
          <p:cNvPr id="3" name="Title 2"/>
          <p:cNvSpPr>
            <a:spLocks noGrp="1"/>
          </p:cNvSpPr>
          <p:nvPr>
            <p:ph type="title"/>
          </p:nvPr>
        </p:nvSpPr>
        <p:spPr/>
        <p:txBody>
          <a:bodyPr>
            <a:normAutofit/>
          </a:bodyPr>
          <a:lstStyle/>
          <a:p>
            <a:r>
              <a:rPr lang="en-US" sz="3200" dirty="0" smtClean="0"/>
              <a:t>Questions for </a:t>
            </a:r>
            <a:r>
              <a:rPr lang="en-US" sz="3200" dirty="0" smtClean="0"/>
              <a:t>Application and Reflection</a:t>
            </a:r>
            <a:endParaRPr lang="en-US" sz="3200" dirty="0"/>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Break</a:t>
            </a:r>
            <a:endParaRPr lang="en-US" dirty="0"/>
          </a:p>
        </p:txBody>
      </p:sp>
      <p:sp>
        <p:nvSpPr>
          <p:cNvPr id="5" name="Subtitle 4"/>
          <p:cNvSpPr>
            <a:spLocks noGrp="1"/>
          </p:cNvSpPr>
          <p:nvPr>
            <p:ph type="subTitle" idx="1"/>
          </p:nvPr>
        </p:nvSpPr>
        <p:spPr/>
        <p:txBody>
          <a:bodyPr/>
          <a:lstStyle/>
          <a:p>
            <a:r>
              <a:rPr lang="en-US" dirty="0" smtClean="0"/>
              <a:t>We will start the next topic in 10 minutes</a:t>
            </a:r>
            <a:endParaRPr lang="en-US"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Psalm 19:1-2, 4 – The heavens are telling of the glory of God; And their expanse is declaring the work of His hands.  Day to day pours forth speech, And night to night reveals knowledge. . . Their line has gone out through all the earth, And their utterances to the end of the world</a:t>
            </a:r>
            <a:r>
              <a:rPr lang="en-US" dirty="0" smtClean="0"/>
              <a:t>.</a:t>
            </a:r>
            <a:br>
              <a:rPr lang="en-US" dirty="0" smtClean="0"/>
            </a:br>
            <a:endParaRPr lang="en-US" dirty="0" smtClean="0"/>
          </a:p>
          <a:p>
            <a:r>
              <a:rPr lang="en-US" dirty="0" smtClean="0"/>
              <a:t>Romans 1:18-20 – For the wrath of God is revealed from heaven against all ungodliness and unrighteousness of men, who suppress the truth in unrighteousness, because that which is known about God is evident within them; for God made it evident to them.  For since the creation of the world His invisible attributes, His eternal power and divine nature, have been clearly seen, being understood through what has been made, so that they are without excuse. </a:t>
            </a:r>
            <a:endParaRPr lang="en-US" dirty="0"/>
          </a:p>
        </p:txBody>
      </p:sp>
      <p:sp>
        <p:nvSpPr>
          <p:cNvPr id="3" name="Title 2"/>
          <p:cNvSpPr>
            <a:spLocks noGrp="1"/>
          </p:cNvSpPr>
          <p:nvPr>
            <p:ph type="title"/>
          </p:nvPr>
        </p:nvSpPr>
        <p:spPr/>
        <p:txBody>
          <a:bodyPr>
            <a:normAutofit/>
          </a:bodyPr>
          <a:lstStyle/>
          <a:p>
            <a:r>
              <a:rPr lang="en-US" b="0" dirty="0" smtClean="0"/>
              <a:t>General Revelation:</a:t>
            </a:r>
            <a:br>
              <a:rPr lang="en-US" b="0" dirty="0" smtClean="0"/>
            </a:br>
            <a:r>
              <a:rPr lang="en-US" sz="2200" b="0" dirty="0" smtClean="0"/>
              <a:t>God’s disclosure of Himself in </a:t>
            </a:r>
            <a:r>
              <a:rPr lang="en-US" sz="2200" i="1" dirty="0" smtClean="0"/>
              <a:t>creation</a:t>
            </a:r>
            <a:r>
              <a:rPr lang="en-US" sz="2200" b="0" dirty="0" smtClean="0"/>
              <a:t> and </a:t>
            </a:r>
            <a:r>
              <a:rPr lang="en-US" sz="2200" dirty="0" smtClean="0"/>
              <a:t>conscience</a:t>
            </a:r>
            <a:endParaRPr lang="en-US" sz="22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The Point of the Bible</a:t>
            </a:r>
            <a:endParaRPr lang="en-US" dirty="0"/>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362200"/>
            <a:ext cx="8229600" cy="1143000"/>
          </a:xfrm>
        </p:spPr>
        <p:txBody>
          <a:bodyPr>
            <a:normAutofit fontScale="90000"/>
          </a:bodyPr>
          <a:lstStyle/>
          <a:p>
            <a:r>
              <a:rPr lang="en-US" dirty="0" smtClean="0"/>
              <a:t>Special Revelation:</a:t>
            </a:r>
            <a:br>
              <a:rPr lang="en-US" dirty="0" smtClean="0"/>
            </a:br>
            <a:r>
              <a:rPr lang="en-US" sz="3100" b="0" dirty="0" smtClean="0"/>
              <a:t>God’s revelation of His </a:t>
            </a:r>
            <a:r>
              <a:rPr lang="en-US" sz="3100" i="1" dirty="0" smtClean="0"/>
              <a:t>Son</a:t>
            </a:r>
            <a:r>
              <a:rPr lang="en-US" sz="3100" b="0" dirty="0" smtClean="0"/>
              <a:t> in the </a:t>
            </a:r>
            <a:r>
              <a:rPr lang="en-US" sz="3100" i="1" dirty="0" smtClean="0"/>
              <a:t>Scripture</a:t>
            </a:r>
            <a:endParaRPr lang="en-US" sz="3100" i="1"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30891"/>
          </a:xfrm>
        </p:spPr>
        <p:txBody>
          <a:bodyPr>
            <a:normAutofit fontScale="77500" lnSpcReduction="20000"/>
          </a:bodyPr>
          <a:lstStyle/>
          <a:p>
            <a:r>
              <a:rPr lang="en-US" dirty="0" smtClean="0"/>
              <a:t>Matthew 13:16-17 – But blessed are your eyes, because they see; and your ears, because they hear.  For truly I say to you, that many prophets and righteous men desired to see what you see, and did not see it; and to hear what you hear, and did not hear it</a:t>
            </a:r>
            <a:r>
              <a:rPr lang="en-US" dirty="0" smtClean="0"/>
              <a:t>.</a:t>
            </a:r>
            <a:br>
              <a:rPr lang="en-US" dirty="0" smtClean="0"/>
            </a:br>
            <a:endParaRPr lang="en-US" dirty="0" smtClean="0"/>
          </a:p>
          <a:p>
            <a:r>
              <a:rPr lang="en-US" dirty="0" smtClean="0"/>
              <a:t>1 Peter 1:10-12 – As to this salvation, the prophets who prophesied of the grace that would come to you made careful search and inquiry, seeking to know what person or time the Spirit of Christ within them was indicating as He predicted the sufferings of Christ and the glories to follow.  It was revealed to them that they were not serving themselves, but you, in these things which now have been announced to you through those who preached the gospel to you by the Holy Spirit sent from heaven – things into which angels long to look.</a:t>
            </a:r>
            <a:endParaRPr lang="en-US" dirty="0"/>
          </a:p>
        </p:txBody>
      </p:sp>
      <p:sp>
        <p:nvSpPr>
          <p:cNvPr id="3" name="Title 2"/>
          <p:cNvSpPr>
            <a:spLocks noGrp="1"/>
          </p:cNvSpPr>
          <p:nvPr>
            <p:ph type="title"/>
          </p:nvPr>
        </p:nvSpPr>
        <p:spPr>
          <a:xfrm>
            <a:off x="457200" y="274638"/>
            <a:ext cx="8229600" cy="1249362"/>
          </a:xfrm>
        </p:spPr>
        <p:txBody>
          <a:bodyPr>
            <a:normAutofit fontScale="90000"/>
          </a:bodyPr>
          <a:lstStyle/>
          <a:p>
            <a:r>
              <a:rPr lang="en-US" dirty="0" smtClean="0"/>
              <a:t>Amazing Grace! </a:t>
            </a:r>
            <a:br>
              <a:rPr lang="en-US" dirty="0" smtClean="0"/>
            </a:br>
            <a:r>
              <a:rPr lang="en-US" sz="2700" b="0" dirty="0" smtClean="0"/>
              <a:t>Not just that we have been given a Bible, we have been given a </a:t>
            </a:r>
            <a:r>
              <a:rPr lang="en-US" sz="2700" i="1" dirty="0" smtClean="0"/>
              <a:t>complete</a:t>
            </a:r>
            <a:r>
              <a:rPr lang="en-US" sz="2700" b="0" dirty="0" smtClean="0"/>
              <a:t> Bible</a:t>
            </a:r>
            <a:endParaRPr lang="en-US" sz="2700" b="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Jesus is the key to understanding the Bible</a:t>
            </a:r>
            <a:r>
              <a:rPr lang="en-US" dirty="0" smtClean="0"/>
              <a:t>.</a:t>
            </a:r>
            <a:br>
              <a:rPr lang="en-US" dirty="0" smtClean="0"/>
            </a:br>
            <a:endParaRPr lang="en-US" dirty="0" smtClean="0"/>
          </a:p>
          <a:p>
            <a:pPr marL="624078" indent="-514350">
              <a:buFont typeface="+mj-lt"/>
              <a:buAutoNum type="arabicPeriod"/>
            </a:pPr>
            <a:r>
              <a:rPr lang="en-US" dirty="0" smtClean="0"/>
              <a:t>The Bible was given that we might understand Jesus.</a:t>
            </a:r>
            <a:endParaRPr lang="en-US" dirty="0"/>
          </a:p>
        </p:txBody>
      </p:sp>
      <p:sp>
        <p:nvSpPr>
          <p:cNvPr id="3" name="Title 2"/>
          <p:cNvSpPr>
            <a:spLocks noGrp="1"/>
          </p:cNvSpPr>
          <p:nvPr>
            <p:ph type="title"/>
          </p:nvPr>
        </p:nvSpPr>
        <p:spPr/>
        <p:txBody>
          <a:bodyPr/>
          <a:lstStyle/>
          <a:p>
            <a:r>
              <a:rPr lang="en-US" dirty="0" smtClean="0"/>
              <a:t>Key Ideas:</a:t>
            </a: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endParaRPr lang="en-US" dirty="0" smtClean="0"/>
          </a:p>
          <a:p>
            <a:r>
              <a:rPr lang="en-US" dirty="0" smtClean="0"/>
              <a:t>John 10:35 – </a:t>
            </a:r>
            <a:r>
              <a:rPr lang="en-US" i="1" dirty="0" smtClean="0"/>
              <a:t>and the Scripture cannot be </a:t>
            </a:r>
            <a:r>
              <a:rPr lang="en-US" i="1" dirty="0" smtClean="0"/>
              <a:t>broken…</a:t>
            </a:r>
            <a:r>
              <a:rPr lang="en-US" dirty="0" smtClean="0"/>
              <a:t/>
            </a:r>
            <a:br>
              <a:rPr lang="en-US" dirty="0" smtClean="0"/>
            </a:br>
            <a:r>
              <a:rPr lang="en-US" dirty="0" smtClean="0"/>
              <a:t> </a:t>
            </a:r>
          </a:p>
          <a:p>
            <a:r>
              <a:rPr lang="en-US" dirty="0" smtClean="0"/>
              <a:t>Luke 24:27 – </a:t>
            </a:r>
            <a:r>
              <a:rPr lang="en-US" i="1" dirty="0" smtClean="0"/>
              <a:t>And beginning with Moses and with all the prophets, He explained to them the things concerning Himself in all the Scriptures. </a:t>
            </a:r>
            <a:r>
              <a:rPr lang="en-US" dirty="0" smtClean="0"/>
              <a:t/>
            </a:r>
            <a:br>
              <a:rPr lang="en-US" dirty="0" smtClean="0"/>
            </a:br>
            <a:endParaRPr lang="en-US" dirty="0" smtClean="0"/>
          </a:p>
          <a:p>
            <a:r>
              <a:rPr lang="en-US" dirty="0" smtClean="0"/>
              <a:t>John 5:39 – </a:t>
            </a:r>
            <a:r>
              <a:rPr lang="en-US" i="1" dirty="0" smtClean="0"/>
              <a:t>You search the Scriptures, because you think that in them you have eternal life; and it is these that bear witness of Me;</a:t>
            </a:r>
            <a:endParaRPr lang="en-US" i="1" dirty="0"/>
          </a:p>
        </p:txBody>
      </p:sp>
      <p:sp>
        <p:nvSpPr>
          <p:cNvPr id="3" name="Title 2"/>
          <p:cNvSpPr>
            <a:spLocks noGrp="1"/>
          </p:cNvSpPr>
          <p:nvPr>
            <p:ph type="title"/>
          </p:nvPr>
        </p:nvSpPr>
        <p:spPr>
          <a:xfrm>
            <a:off x="457200" y="274638"/>
            <a:ext cx="8229600" cy="1477962"/>
          </a:xfrm>
        </p:spPr>
        <p:txBody>
          <a:bodyPr>
            <a:normAutofit fontScale="90000"/>
          </a:bodyPr>
          <a:lstStyle/>
          <a:p>
            <a:r>
              <a:rPr lang="en-US" sz="3600" dirty="0" smtClean="0"/>
              <a:t>I. What was Jesus’ View of the Bible?</a:t>
            </a:r>
            <a:br>
              <a:rPr lang="en-US" sz="3600" dirty="0" smtClean="0"/>
            </a:br>
            <a:r>
              <a:rPr lang="en-US" sz="3600" dirty="0" smtClean="0"/>
              <a:t/>
            </a:r>
            <a:br>
              <a:rPr lang="en-US" sz="3600" dirty="0" smtClean="0"/>
            </a:br>
            <a:r>
              <a:rPr lang="en-US" sz="3200" b="0" dirty="0" smtClean="0"/>
              <a:t> (1) A High View of the Bible as a </a:t>
            </a:r>
            <a:r>
              <a:rPr lang="en-US" sz="3200" i="1" dirty="0" smtClean="0"/>
              <a:t>Whole</a:t>
            </a:r>
            <a:endParaRPr lang="en-US" sz="36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Matthew 10:17 – </a:t>
            </a:r>
            <a:r>
              <a:rPr lang="en-US" i="1" dirty="0" smtClean="0"/>
              <a:t>“Do not think that I came to abolish the Law or the Prophets; I did not come to abolish, but to fulfill</a:t>
            </a:r>
            <a:r>
              <a:rPr lang="en-US" i="1" dirty="0" smtClean="0"/>
              <a:t>.</a:t>
            </a:r>
            <a:r>
              <a:rPr lang="en-US" dirty="0" smtClean="0"/>
              <a:t/>
            </a:r>
            <a:br>
              <a:rPr lang="en-US" dirty="0" smtClean="0"/>
            </a:br>
            <a:endParaRPr lang="en-US" dirty="0" smtClean="0"/>
          </a:p>
          <a:p>
            <a:r>
              <a:rPr lang="en-US" dirty="0" smtClean="0"/>
              <a:t>Luke 24:44 – </a:t>
            </a:r>
            <a:r>
              <a:rPr lang="en-US" i="1" dirty="0" smtClean="0"/>
              <a:t>that all the things which are written about Me in the Law of Moses and the Prophets and the Psalms must be fulfilled.”</a:t>
            </a:r>
            <a:endParaRPr lang="en-US" i="1" dirty="0"/>
          </a:p>
        </p:txBody>
      </p:sp>
      <p:sp>
        <p:nvSpPr>
          <p:cNvPr id="3" name="Title 2"/>
          <p:cNvSpPr>
            <a:spLocks noGrp="1"/>
          </p:cNvSpPr>
          <p:nvPr>
            <p:ph type="title"/>
          </p:nvPr>
        </p:nvSpPr>
        <p:spPr/>
        <p:txBody>
          <a:bodyPr>
            <a:normAutofit/>
          </a:bodyPr>
          <a:lstStyle/>
          <a:p>
            <a:r>
              <a:rPr lang="en-US" sz="2900" b="0" dirty="0" smtClean="0"/>
              <a:t>(2) A High View of the Bible in its </a:t>
            </a:r>
            <a:r>
              <a:rPr lang="en-US" sz="2900" i="1" dirty="0" smtClean="0"/>
              <a:t>Parts</a:t>
            </a:r>
            <a:endParaRPr lang="en-US" sz="2900" i="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Matthew 12:3-4 – </a:t>
            </a:r>
            <a:r>
              <a:rPr lang="en-US" i="1" dirty="0" smtClean="0"/>
              <a:t>“Have you not read what David did, when he became hungry, he and his companions; how he entered the house of God, and they ate the consecrated bread, which was not lawful for him to eat, nor for those with him, but for the priests alone</a:t>
            </a:r>
            <a:r>
              <a:rPr lang="en-US" i="1" dirty="0" smtClean="0"/>
              <a:t>?</a:t>
            </a:r>
            <a:r>
              <a:rPr lang="en-US" dirty="0" smtClean="0"/>
              <a:t/>
            </a:r>
            <a:br>
              <a:rPr lang="en-US" dirty="0" smtClean="0"/>
            </a:br>
            <a:endParaRPr lang="en-US" dirty="0" smtClean="0"/>
          </a:p>
          <a:p>
            <a:r>
              <a:rPr lang="en-US" dirty="0" smtClean="0"/>
              <a:t>Matthew 12:5 – </a:t>
            </a:r>
            <a:r>
              <a:rPr lang="en-US" i="1" dirty="0" smtClean="0"/>
              <a:t>Or have you not read in the Law, that on the Sabbath the priests in the temple break the Sabbath, and are innocent</a:t>
            </a:r>
            <a:r>
              <a:rPr lang="en-US" i="1" dirty="0" smtClean="0"/>
              <a:t>?</a:t>
            </a:r>
            <a:r>
              <a:rPr lang="en-US" dirty="0" smtClean="0"/>
              <a:t/>
            </a:r>
            <a:br>
              <a:rPr lang="en-US" dirty="0" smtClean="0"/>
            </a:br>
            <a:endParaRPr lang="en-US" dirty="0" smtClean="0"/>
          </a:p>
          <a:p>
            <a:r>
              <a:rPr lang="en-US" dirty="0" smtClean="0"/>
              <a:t>Matthew 12:7 – </a:t>
            </a:r>
            <a:r>
              <a:rPr lang="en-US" i="1" dirty="0" smtClean="0"/>
              <a:t>But if you had known what this means, ‘I desire compassion, and not a sacrifice,’ you would not have condemned the innocent.</a:t>
            </a:r>
            <a:endParaRPr lang="en-US" i="1" dirty="0"/>
          </a:p>
        </p:txBody>
      </p:sp>
      <p:sp>
        <p:nvSpPr>
          <p:cNvPr id="3" name="Title 2"/>
          <p:cNvSpPr>
            <a:spLocks noGrp="1"/>
          </p:cNvSpPr>
          <p:nvPr>
            <p:ph type="title"/>
          </p:nvPr>
        </p:nvSpPr>
        <p:spPr/>
        <p:txBody>
          <a:bodyPr>
            <a:normAutofit/>
          </a:bodyPr>
          <a:lstStyle/>
          <a:p>
            <a:r>
              <a:rPr lang="en-US" sz="2400" b="0" dirty="0" smtClean="0"/>
              <a:t>(3) A High View of the different </a:t>
            </a:r>
            <a:r>
              <a:rPr lang="en-US" sz="2400" i="1" dirty="0" smtClean="0"/>
              <a:t>genres</a:t>
            </a:r>
            <a:r>
              <a:rPr lang="en-US" sz="2400" b="0" dirty="0" smtClean="0"/>
              <a:t> of the Bible</a:t>
            </a:r>
            <a:endParaRPr lang="en-US" sz="2400" b="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279</TotalTime>
  <Words>836</Words>
  <Application>Microsoft Office PowerPoint</Application>
  <PresentationFormat>On-screen Show (4:3)</PresentationFormat>
  <Paragraphs>95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Cornerstone Bible Institute</vt:lpstr>
      <vt:lpstr>Introduction</vt:lpstr>
      <vt:lpstr>General Revelation: God’s disclosure of Himself in creation and conscience</vt:lpstr>
      <vt:lpstr>Special Revelation: God’s revelation of His Son in the Scripture</vt:lpstr>
      <vt:lpstr>Amazing Grace!  Not just that we have been given a Bible, we have been given a complete Bible</vt:lpstr>
      <vt:lpstr>Key Ideas:</vt:lpstr>
      <vt:lpstr>I. What was Jesus’ View of the Bible?   (1) A High View of the Bible as a Whole</vt:lpstr>
      <vt:lpstr>(2) A High View of the Bible in its Parts</vt:lpstr>
      <vt:lpstr>(3) A High View of the different genres of the Bible</vt:lpstr>
      <vt:lpstr>(4) A High View of specific verses in the Bible </vt:lpstr>
      <vt:lpstr>(5) A High View of the words of the Bible</vt:lpstr>
      <vt:lpstr>(6) A High View of the letters of the words and even the parts of the letters</vt:lpstr>
      <vt:lpstr>Bottom Line:  Jesus not only believed in the Scripture, He lived and loved the Bible</vt:lpstr>
      <vt:lpstr>Implications for sanctification:</vt:lpstr>
      <vt:lpstr>Questions for Application</vt:lpstr>
      <vt:lpstr>Break</vt:lpstr>
      <vt:lpstr>II. The Inspiration of Scripture</vt:lpstr>
      <vt:lpstr>Two elements in inspiration:</vt:lpstr>
      <vt:lpstr>Slide 19</vt:lpstr>
      <vt:lpstr>Two Illustrations:</vt:lpstr>
      <vt:lpstr>Definition of Inspiration:</vt:lpstr>
      <vt:lpstr>Slide 22</vt:lpstr>
      <vt:lpstr>Inadequate Views of Inspiration:</vt:lpstr>
      <vt:lpstr>Putting Jesus' teaching and the Epistles together, we get:</vt:lpstr>
      <vt:lpstr>Definition of Inerrancy: </vt:lpstr>
      <vt:lpstr>Key Observations Leading to Inerrancy:</vt:lpstr>
      <vt:lpstr>Excerpts from the Chicago Statement on Biblical Inerrancy (1978):</vt:lpstr>
      <vt:lpstr>Questions for Application and Reflection</vt:lpstr>
      <vt:lpstr>Break</vt:lpstr>
      <vt:lpstr>The Point of the Bible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Cornerstone Bible Institute</dc:title>
  <dc:creator>Adam Bakonis</dc:creator>
  <cp:lastModifiedBy>Adam Bakonis</cp:lastModifiedBy>
  <cp:revision>49</cp:revision>
  <dcterms:created xsi:type="dcterms:W3CDTF">2009-03-11T01:28:32Z</dcterms:created>
  <dcterms:modified xsi:type="dcterms:W3CDTF">2009-04-11T04:04:48Z</dcterms:modified>
</cp:coreProperties>
</file>