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99" r:id="rId2"/>
    <p:sldId id="256" r:id="rId3"/>
    <p:sldId id="257" r:id="rId4"/>
    <p:sldId id="258" r:id="rId5"/>
    <p:sldId id="259" r:id="rId6"/>
    <p:sldId id="260" r:id="rId7"/>
    <p:sldId id="261" r:id="rId8"/>
    <p:sldId id="262" r:id="rId9"/>
    <p:sldId id="263" r:id="rId10"/>
    <p:sldId id="264" r:id="rId11"/>
    <p:sldId id="265" r:id="rId12"/>
    <p:sldId id="266" r:id="rId13"/>
    <p:sldId id="300" r:id="rId14"/>
    <p:sldId id="269" r:id="rId15"/>
    <p:sldId id="267" r:id="rId16"/>
    <p:sldId id="268" r:id="rId17"/>
    <p:sldId id="271" r:id="rId18"/>
    <p:sldId id="272" r:id="rId19"/>
    <p:sldId id="273" r:id="rId20"/>
    <p:sldId id="274" r:id="rId21"/>
    <p:sldId id="275" r:id="rId22"/>
    <p:sldId id="276" r:id="rId23"/>
    <p:sldId id="277" r:id="rId24"/>
    <p:sldId id="278" r:id="rId25"/>
    <p:sldId id="279" r:id="rId26"/>
    <p:sldId id="280" r:id="rId27"/>
    <p:sldId id="281" r:id="rId28"/>
    <p:sldId id="301" r:id="rId29"/>
    <p:sldId id="270" r:id="rId30"/>
    <p:sldId id="283" r:id="rId31"/>
    <p:sldId id="282"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302" r:id="rId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68" autoAdjust="0"/>
    <p:restoredTop sz="94660"/>
  </p:normalViewPr>
  <p:slideViewPr>
    <p:cSldViewPr>
      <p:cViewPr varScale="1">
        <p:scale>
          <a:sx n="111" d="100"/>
          <a:sy n="111" d="100"/>
        </p:scale>
        <p:origin x="-97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5F7939DF-27D3-4829-9525-C513F0BC24C4}" type="datetimeFigureOut">
              <a:rPr lang="en-US" smtClean="0"/>
              <a:pPr>
                <a:defRPr/>
              </a:pPr>
              <a:t>3/13/2009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60878B7E-DB56-4466-9E12-0714B3AEA25C}" type="slidenum">
              <a:rPr lang="en-US" smtClean="0"/>
              <a:pPr>
                <a:defRPr/>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77D39938-281F-43C0-92D9-157626E1AEB3}" type="datetimeFigureOut">
              <a:rPr lang="en-US" smtClean="0"/>
              <a:pPr>
                <a:defRPr/>
              </a:pPr>
              <a:t>3/13/2009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C58238DF-7C86-44F9-9236-79D559D81366}" type="slidenum">
              <a:rPr lang="en-US" smtClean="0"/>
              <a:pPr>
                <a:defRPr/>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39BCF77-31F9-482A-833E-C935EF9C06DD}" type="datetimeFigureOut">
              <a:rPr lang="en-US" smtClean="0"/>
              <a:pPr>
                <a:defRPr/>
              </a:pPr>
              <a:t>3/13/2009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5410A33-48D3-456C-8F7F-65063BC953C6}" type="slidenum">
              <a:rPr lang="en-US" smtClean="0"/>
              <a:pPr>
                <a:defRPr/>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5B612BE-359F-4F9F-88C0-32E1C963347D}" type="datetimeFigureOut">
              <a:rPr lang="en-US" smtClean="0"/>
              <a:pPr>
                <a:defRPr/>
              </a:pPr>
              <a:t>3/13/2009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AF8CC489-9D08-4758-947C-72F16473016B}" type="slidenum">
              <a:rPr lang="en-US"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FF203DF0-E188-49AC-B827-1B30F5F43642}" type="datetimeFigureOut">
              <a:rPr lang="en-US" smtClean="0"/>
              <a:pPr>
                <a:defRPr/>
              </a:pPr>
              <a:t>3/13/2009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B4F0DE91-C7E1-4CAE-ACD2-B5AC97761656}" type="slidenum">
              <a:rPr lang="en-US"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F053AC7D-AA65-4672-A1EB-91EBD0A48D73}" type="datetimeFigureOut">
              <a:rPr lang="en-US" smtClean="0"/>
              <a:pPr>
                <a:defRPr/>
              </a:pPr>
              <a:t>3/13/2009</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CDB22F1E-E08F-42C4-93BC-135903DD84CA}" type="slidenum">
              <a:rPr lang="en-US"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3239773F-09B0-4ED1-93C3-6C1D7FE434B4}" type="datetimeFigureOut">
              <a:rPr lang="en-US" smtClean="0"/>
              <a:pPr>
                <a:defRPr/>
              </a:pPr>
              <a:t>3/13/2009</a:t>
            </a:fld>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A5D8E6E4-5016-4A57-9138-EF7786F56278}"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8D4C1DBD-09AD-45F0-97E8-D635770CF964}" type="datetimeFigureOut">
              <a:rPr lang="en-US" smtClean="0"/>
              <a:pPr>
                <a:defRPr/>
              </a:pPr>
              <a:t>3/13/2009</a:t>
            </a:fld>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D41073D6-D297-4997-85F3-490E34C8BDB0}" type="slidenum">
              <a:rPr lang="en-US"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2B1387B-56C9-4C83-890A-2B16C171DD7C}" type="datetimeFigureOut">
              <a:rPr lang="en-US" smtClean="0"/>
              <a:pPr>
                <a:defRPr/>
              </a:pPr>
              <a:t>3/13/2009</a:t>
            </a:fld>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C2EDC694-95FE-44E6-942F-4C3241EE7396}" type="slidenum">
              <a:rPr lang="en-US" smtClean="0"/>
              <a:pPr>
                <a:defRPr/>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F23D77FB-F743-4D72-8BE3-D6AD3C5F4B92}" type="datetimeFigureOut">
              <a:rPr lang="en-US" smtClean="0"/>
              <a:pPr>
                <a:defRPr/>
              </a:pPr>
              <a:t>3/13/2009</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56C689DD-BE32-4FFB-9137-50C862100C75}"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7A28616C-1DCB-41E6-B364-3459AB5CECA1}" type="datetimeFigureOut">
              <a:rPr lang="en-US" smtClean="0"/>
              <a:pPr>
                <a:defRPr/>
              </a:pPr>
              <a:t>3/13/2009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B43850EE-F62F-4909-A56E-E8378C6277CF}" type="slidenum">
              <a:rPr lang="en-US"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C0378B5C-B6D8-4DEA-BECC-6A136902D2ED}" type="datetimeFigureOut">
              <a:rPr lang="en-US" smtClean="0"/>
              <a:pPr>
                <a:defRPr/>
              </a:pPr>
              <a:t>3/13/2009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0098DC17-BAB7-434C-8CF6-611B25C77434}"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ransition spd="med">
    <p:fade/>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76" y="762000"/>
            <a:ext cx="7772400" cy="1828800"/>
          </a:xfrm>
        </p:spPr>
        <p:txBody>
          <a:bodyPr>
            <a:noAutofit/>
          </a:bodyPr>
          <a:lstStyle/>
          <a:p>
            <a:r>
              <a:rPr lang="en-US" sz="2800" dirty="0" smtClean="0"/>
              <a:t>Welcome to Cornerstone Bible Institute</a:t>
            </a:r>
            <a:br>
              <a:rPr lang="en-US" sz="2800" dirty="0" smtClean="0"/>
            </a:br>
            <a:r>
              <a:rPr lang="en-US" sz="2800" dirty="0" smtClean="0"/>
              <a:t>Theology I: </a:t>
            </a:r>
            <a:r>
              <a:rPr lang="en-US" sz="2800" dirty="0" err="1" smtClean="0"/>
              <a:t>Bibliology</a:t>
            </a:r>
            <a:r>
              <a:rPr lang="en-US" sz="2800" dirty="0" smtClean="0"/>
              <a:t> and Theology Proper</a:t>
            </a:r>
            <a:endParaRPr lang="en-US" sz="2800" dirty="0"/>
          </a:p>
        </p:txBody>
      </p:sp>
      <p:sp>
        <p:nvSpPr>
          <p:cNvPr id="5" name="Text Placeholder 4"/>
          <p:cNvSpPr>
            <a:spLocks noGrp="1"/>
          </p:cNvSpPr>
          <p:nvPr>
            <p:ph type="body" idx="1"/>
          </p:nvPr>
        </p:nvSpPr>
        <p:spPr>
          <a:xfrm>
            <a:off x="3886200" y="2931712"/>
            <a:ext cx="4608513" cy="1454888"/>
          </a:xfrm>
        </p:spPr>
        <p:txBody>
          <a:bodyPr>
            <a:normAutofit/>
          </a:bodyPr>
          <a:lstStyle/>
          <a:p>
            <a:r>
              <a:rPr lang="en-US" sz="2000" b="1" i="1" dirty="0" smtClean="0"/>
              <a:t>"Theology is meant to be lived and prayed and sung!"  </a:t>
            </a:r>
            <a:endParaRPr lang="en-US" sz="2000" b="1" i="1" dirty="0" smtClean="0"/>
          </a:p>
          <a:p>
            <a:r>
              <a:rPr lang="en-US" sz="2000" b="1" i="1" dirty="0" smtClean="0"/>
              <a:t>- </a:t>
            </a:r>
            <a:r>
              <a:rPr lang="en-US" sz="2000" b="1" i="1" dirty="0" smtClean="0"/>
              <a:t>Wayne </a:t>
            </a:r>
            <a:r>
              <a:rPr lang="en-US" sz="2000" b="1" i="1" dirty="0" err="1" smtClean="0"/>
              <a:t>Grudem</a:t>
            </a:r>
            <a:endParaRPr lang="en-US" sz="2000" b="1" i="1" dirty="0"/>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7772400" cy="4572000"/>
          </a:xfrm>
        </p:spPr>
        <p:txBody>
          <a:bodyPr/>
          <a:lstStyle/>
          <a:p>
            <a:pPr>
              <a:buFont typeface="Wingdings 2" pitchFamily="18" charset="2"/>
              <a:buNone/>
            </a:pPr>
            <a:r>
              <a:rPr lang="en-US" sz="2000" dirty="0" smtClean="0"/>
              <a:t>	</a:t>
            </a:r>
            <a:r>
              <a:rPr lang="en-US" sz="2000" b="1" dirty="0" smtClean="0"/>
              <a:t>Technical Note</a:t>
            </a:r>
            <a:r>
              <a:rPr lang="en-US" sz="2000" dirty="0" smtClean="0"/>
              <a:t>:  The Term “Systematic Theology” in Biblical Scholarship differs from the terms “Biblical Theology” and “Historical Theology”.</a:t>
            </a:r>
          </a:p>
          <a:p>
            <a:pPr>
              <a:buFont typeface="Wingdings 2" pitchFamily="18" charset="2"/>
              <a:buNone/>
            </a:pPr>
            <a:endParaRPr lang="en-US" sz="2000" dirty="0" smtClean="0"/>
          </a:p>
          <a:p>
            <a:pPr>
              <a:buFont typeface="Wingdings 2" pitchFamily="18" charset="2"/>
              <a:buNone/>
            </a:pPr>
            <a:r>
              <a:rPr lang="en-US" sz="2000" dirty="0" smtClean="0"/>
              <a:t>	</a:t>
            </a:r>
            <a:r>
              <a:rPr lang="en-US" sz="2000" b="1" dirty="0" smtClean="0"/>
              <a:t>Systematic Theology</a:t>
            </a:r>
            <a:r>
              <a:rPr lang="en-US" sz="2000" dirty="0" smtClean="0"/>
              <a:t>:  What does the whole Bible teach about a particular topic?</a:t>
            </a:r>
          </a:p>
          <a:p>
            <a:pPr>
              <a:buFont typeface="Wingdings 2" pitchFamily="18" charset="2"/>
              <a:buNone/>
            </a:pPr>
            <a:endParaRPr lang="en-US" sz="2000" dirty="0" smtClean="0"/>
          </a:p>
          <a:p>
            <a:pPr>
              <a:buFont typeface="Wingdings 2" pitchFamily="18" charset="2"/>
              <a:buNone/>
            </a:pPr>
            <a:r>
              <a:rPr lang="en-US" sz="2000" b="1" dirty="0" smtClean="0"/>
              <a:t>	Biblical Theology</a:t>
            </a:r>
            <a:r>
              <a:rPr lang="en-US" sz="2000" dirty="0" smtClean="0"/>
              <a:t>:  What does one part of the Bible teach about a particular topic?</a:t>
            </a:r>
          </a:p>
          <a:p>
            <a:pPr>
              <a:buFont typeface="Wingdings 2" pitchFamily="18" charset="2"/>
              <a:buNone/>
            </a:pPr>
            <a:endParaRPr lang="en-US" sz="2000" dirty="0" smtClean="0"/>
          </a:p>
          <a:p>
            <a:pPr>
              <a:buFont typeface="Wingdings 2" pitchFamily="18" charset="2"/>
              <a:buNone/>
            </a:pPr>
            <a:r>
              <a:rPr lang="en-US" sz="2000" dirty="0" smtClean="0"/>
              <a:t>	</a:t>
            </a:r>
            <a:r>
              <a:rPr lang="en-US" sz="2000" b="1" dirty="0" smtClean="0"/>
              <a:t>Historical Theology</a:t>
            </a:r>
            <a:r>
              <a:rPr lang="en-US" sz="2000" dirty="0" smtClean="0"/>
              <a:t>:  How did the church at a certain point in time understand a particular doctrine?</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514350" indent="-514350" fontAlgn="auto">
              <a:spcBef>
                <a:spcPts val="580"/>
              </a:spcBef>
              <a:spcAft>
                <a:spcPts val="0"/>
              </a:spcAft>
              <a:buFont typeface="+mj-lt"/>
              <a:buAutoNum type="arabicPeriod"/>
              <a:defRPr/>
            </a:pPr>
            <a:r>
              <a:rPr lang="en-US" dirty="0" smtClean="0"/>
              <a:t>To satisfy your hunger</a:t>
            </a:r>
          </a:p>
          <a:p>
            <a:pPr marL="514350" indent="-514350" fontAlgn="auto">
              <a:spcBef>
                <a:spcPts val="580"/>
              </a:spcBef>
              <a:spcAft>
                <a:spcPts val="0"/>
              </a:spcAft>
              <a:buFont typeface="+mj-lt"/>
              <a:buAutoNum type="arabicPeriod"/>
              <a:defRPr/>
            </a:pPr>
            <a:r>
              <a:rPr lang="en-US" dirty="0" smtClean="0"/>
              <a:t>To lose yourself in worship</a:t>
            </a:r>
          </a:p>
          <a:p>
            <a:pPr marL="514350" indent="-514350" fontAlgn="auto">
              <a:spcBef>
                <a:spcPts val="580"/>
              </a:spcBef>
              <a:spcAft>
                <a:spcPts val="0"/>
              </a:spcAft>
              <a:buFont typeface="+mj-lt"/>
              <a:buAutoNum type="arabicPeriod"/>
              <a:defRPr/>
            </a:pPr>
            <a:r>
              <a:rPr lang="en-US" dirty="0" smtClean="0"/>
              <a:t>To grow in doctrinal clarity</a:t>
            </a:r>
          </a:p>
          <a:p>
            <a:pPr marL="514350" indent="-514350" fontAlgn="auto">
              <a:spcBef>
                <a:spcPts val="580"/>
              </a:spcBef>
              <a:spcAft>
                <a:spcPts val="0"/>
              </a:spcAft>
              <a:buFont typeface="+mj-lt"/>
              <a:buAutoNum type="arabicPeriod"/>
              <a:defRPr/>
            </a:pPr>
            <a:r>
              <a:rPr lang="en-US" dirty="0" smtClean="0"/>
              <a:t>To fulfill the Great Commission</a:t>
            </a:r>
          </a:p>
          <a:p>
            <a:pPr marL="514350" indent="-514350" fontAlgn="auto">
              <a:spcBef>
                <a:spcPts val="580"/>
              </a:spcBef>
              <a:spcAft>
                <a:spcPts val="0"/>
              </a:spcAft>
              <a:buFont typeface="+mj-lt"/>
              <a:buAutoNum type="arabicPeriod"/>
              <a:defRPr/>
            </a:pPr>
            <a:r>
              <a:rPr lang="en-US" dirty="0" smtClean="0"/>
              <a:t>For the pure joy of it!</a:t>
            </a:r>
          </a:p>
          <a:p>
            <a:pPr marL="514350" indent="-514350" fontAlgn="auto">
              <a:spcBef>
                <a:spcPts val="580"/>
              </a:spcBef>
              <a:spcAft>
                <a:spcPts val="0"/>
              </a:spcAft>
              <a:buFont typeface="+mj-lt"/>
              <a:buAutoNum type="arabicPeriod"/>
              <a:defRPr/>
            </a:pPr>
            <a:endParaRPr lang="en-US" dirty="0" smtClean="0"/>
          </a:p>
          <a:p>
            <a:pPr marL="514350" indent="-514350" fontAlgn="auto">
              <a:spcBef>
                <a:spcPts val="580"/>
              </a:spcBef>
              <a:spcAft>
                <a:spcPts val="0"/>
              </a:spcAft>
              <a:buFont typeface="Wingdings 2"/>
              <a:buNone/>
              <a:defRPr/>
            </a:pPr>
            <a:r>
              <a:rPr lang="en-US" dirty="0" smtClean="0"/>
              <a:t>	</a:t>
            </a:r>
            <a:r>
              <a:rPr lang="en-US" i="1" dirty="0" smtClean="0"/>
              <a:t>Jeremiah 15:16 – Thy words were found and I ate them, And Thy words became for me a joy and the delight of my heart; For I have been called by Thy name, O LORD of hosts.</a:t>
            </a:r>
          </a:p>
          <a:p>
            <a:pPr marL="514350" indent="-514350" fontAlgn="auto">
              <a:spcBef>
                <a:spcPts val="580"/>
              </a:spcBef>
              <a:spcAft>
                <a:spcPts val="0"/>
              </a:spcAft>
              <a:buFont typeface="Wingdings 2"/>
              <a:buNone/>
              <a:defRPr/>
            </a:pPr>
            <a:endParaRPr lang="en-US" dirty="0" smtClean="0"/>
          </a:p>
          <a:p>
            <a:pPr marL="514350" indent="-514350" fontAlgn="auto">
              <a:spcBef>
                <a:spcPts val="580"/>
              </a:spcBef>
              <a:spcAft>
                <a:spcPts val="0"/>
              </a:spcAft>
              <a:buFont typeface="Wingdings 2"/>
              <a:buNone/>
              <a:defRPr/>
            </a:pPr>
            <a:r>
              <a:rPr lang="en-US" dirty="0" smtClean="0"/>
              <a:t>	</a:t>
            </a:r>
            <a:r>
              <a:rPr lang="en-US" i="1" dirty="0" smtClean="0"/>
              <a:t>C.H. Spurgeon – It is blessed to eat into the very soul of the Bible until, at last, you come to talk in Scriptural language, and your spirit is flavored with the words of the Lord, so that your blood is </a:t>
            </a:r>
            <a:r>
              <a:rPr lang="en-US" i="1" dirty="0" err="1" smtClean="0"/>
              <a:t>Bibline</a:t>
            </a:r>
            <a:r>
              <a:rPr lang="en-US" i="1" dirty="0" smtClean="0"/>
              <a:t> and the very essence of the Bible flows from you.</a:t>
            </a:r>
            <a:endParaRPr lang="en-US" i="1" dirty="0"/>
          </a:p>
        </p:txBody>
      </p:sp>
      <p:sp>
        <p:nvSpPr>
          <p:cNvPr id="2" name="Title 1"/>
          <p:cNvSpPr>
            <a:spLocks noGrp="1"/>
          </p:cNvSpPr>
          <p:nvPr>
            <p:ph type="title"/>
          </p:nvPr>
        </p:nvSpPr>
        <p:spPr>
          <a:xfrm>
            <a:off x="914400" y="274638"/>
            <a:ext cx="7772400" cy="944562"/>
          </a:xfrm>
        </p:spPr>
        <p:txBody>
          <a:bodyPr>
            <a:normAutofit fontScale="90000"/>
          </a:bodyPr>
          <a:lstStyle/>
          <a:p>
            <a:pPr fontAlgn="auto">
              <a:spcAft>
                <a:spcPts val="0"/>
              </a:spcAft>
              <a:defRPr/>
            </a:pPr>
            <a:r>
              <a:rPr lang="en-US" dirty="0" smtClean="0"/>
              <a:t>II.   Why Study Systematic Theology?</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000" b="1" dirty="0" smtClean="0"/>
              <a:t>Main Point:  We Should Study Systematic Theology with dependence upon the Holy Spirit.</a:t>
            </a:r>
            <a:br>
              <a:rPr lang="en-US" sz="2000" b="1" dirty="0" smtClean="0"/>
            </a:br>
            <a:endParaRPr lang="en-US" sz="2000" b="1" dirty="0" smtClean="0"/>
          </a:p>
          <a:p>
            <a:r>
              <a:rPr lang="en-US" sz="2000" i="1" dirty="0" smtClean="0"/>
              <a:t>John 14:26 – But the Helper, the Holy Spirit, whom the Father will send in My name, He will teach you all things, and bring to your remembrance all that I said to you.</a:t>
            </a:r>
            <a:br>
              <a:rPr lang="en-US" sz="2000" i="1" dirty="0" smtClean="0"/>
            </a:br>
            <a:endParaRPr lang="en-US" sz="2000" i="1" dirty="0" smtClean="0"/>
          </a:p>
          <a:p>
            <a:r>
              <a:rPr lang="en-US" sz="2000" i="1" dirty="0" smtClean="0"/>
              <a:t>1 Corinthians 2:12-13 – Now we have received, not the spirit of the world, but the Spirit who is from God, that we might know the things freely given to us by God, which things we also speak, not in words taught by human wisdom, but in those taught by the Spirit, combining spiritual thoughts with spiritual words.</a:t>
            </a:r>
            <a:br>
              <a:rPr lang="en-US" sz="2000" i="1" dirty="0" smtClean="0"/>
            </a:br>
            <a:endParaRPr lang="en-US" sz="2000" i="1" dirty="0" smtClean="0"/>
          </a:p>
          <a:p>
            <a:r>
              <a:rPr lang="en-US" sz="2000" dirty="0" smtClean="0"/>
              <a:t>Application:  we will be combining </a:t>
            </a:r>
            <a:r>
              <a:rPr lang="en-US" sz="2000" b="1" dirty="0" smtClean="0"/>
              <a:t>structure</a:t>
            </a:r>
            <a:r>
              <a:rPr lang="en-US" sz="2000" dirty="0" smtClean="0"/>
              <a:t> with </a:t>
            </a:r>
            <a:r>
              <a:rPr lang="en-US" sz="2000" b="1" dirty="0" smtClean="0"/>
              <a:t>spontaneity</a:t>
            </a:r>
            <a:r>
              <a:rPr lang="en-US" sz="2000" dirty="0" smtClean="0"/>
              <a:t>.</a:t>
            </a:r>
          </a:p>
          <a:p>
            <a:endParaRPr lang="en-US" sz="2000" dirty="0" smtClean="0"/>
          </a:p>
          <a:p>
            <a:endParaRPr lang="en-US" sz="2000" dirty="0"/>
          </a:p>
        </p:txBody>
      </p:sp>
      <p:sp>
        <p:nvSpPr>
          <p:cNvPr id="2" name="Title 1"/>
          <p:cNvSpPr>
            <a:spLocks noGrp="1"/>
          </p:cNvSpPr>
          <p:nvPr>
            <p:ph type="title"/>
          </p:nvPr>
        </p:nvSpPr>
        <p:spPr/>
        <p:txBody>
          <a:bodyPr>
            <a:normAutofit fontScale="90000"/>
          </a:bodyPr>
          <a:lstStyle/>
          <a:p>
            <a:r>
              <a:rPr lang="en-US" dirty="0" smtClean="0"/>
              <a:t>III.  How Should We Study Systematic Theology?</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Has this teaching changed your understanding of what systematic theology is in any way?</a:t>
            </a:r>
            <a:br>
              <a:rPr lang="en-US" dirty="0" smtClean="0"/>
            </a:br>
            <a:endParaRPr lang="en-US" dirty="0" smtClean="0"/>
          </a:p>
          <a:p>
            <a:pPr marL="624078" indent="-514350">
              <a:buFont typeface="+mj-lt"/>
              <a:buAutoNum type="arabicPeriod"/>
            </a:pPr>
            <a:r>
              <a:rPr lang="en-US" dirty="0" smtClean="0"/>
              <a:t>Is there a particular doctrine that you especially look forward to studying in the list that was given?</a:t>
            </a:r>
            <a:endParaRPr lang="en-US" dirty="0"/>
          </a:p>
        </p:txBody>
      </p:sp>
      <p:sp>
        <p:nvSpPr>
          <p:cNvPr id="3" name="Title 2"/>
          <p:cNvSpPr>
            <a:spLocks noGrp="1"/>
          </p:cNvSpPr>
          <p:nvPr>
            <p:ph type="title"/>
          </p:nvPr>
        </p:nvSpPr>
        <p:spPr/>
        <p:txBody>
          <a:bodyPr>
            <a:normAutofit/>
          </a:bodyPr>
          <a:lstStyle/>
          <a:p>
            <a:r>
              <a:rPr lang="en-US" sz="3000" dirty="0" smtClean="0"/>
              <a:t>Introduction to Systematic Theology</a:t>
            </a:r>
            <a:br>
              <a:rPr lang="en-US" sz="3000" dirty="0" smtClean="0"/>
            </a:br>
            <a:r>
              <a:rPr lang="en-US" sz="3000" dirty="0" smtClean="0"/>
              <a:t>Discussion Questions:</a:t>
            </a:r>
            <a:endParaRPr lang="en-US" sz="3000" dirty="0"/>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Break Time</a:t>
            </a:r>
            <a:endParaRPr lang="en-US" dirty="0"/>
          </a:p>
        </p:txBody>
      </p:sp>
      <p:sp>
        <p:nvSpPr>
          <p:cNvPr id="5" name="Subtitle 4"/>
          <p:cNvSpPr>
            <a:spLocks noGrp="1"/>
          </p:cNvSpPr>
          <p:nvPr>
            <p:ph type="subTitle" idx="1"/>
          </p:nvPr>
        </p:nvSpPr>
        <p:spPr/>
        <p:txBody>
          <a:bodyPr/>
          <a:lstStyle/>
          <a:p>
            <a:r>
              <a:rPr lang="en-US" dirty="0" smtClean="0"/>
              <a:t>Next Topic: God’s Grace in Revelation</a:t>
            </a:r>
          </a:p>
          <a:p>
            <a:r>
              <a:rPr lang="en-US" dirty="0" smtClean="0"/>
              <a:t>We will start the next topic in 10 minutes</a:t>
            </a:r>
            <a:endParaRPr lang="en-US" dirty="0"/>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752601"/>
            <a:ext cx="8229600" cy="1829761"/>
          </a:xfrm>
        </p:spPr>
        <p:txBody>
          <a:bodyPr>
            <a:normAutofit/>
          </a:bodyPr>
          <a:lstStyle/>
          <a:p>
            <a:r>
              <a:rPr lang="en-US" dirty="0" smtClean="0"/>
              <a:t>Cornerstone Bible Institute</a:t>
            </a:r>
            <a:endParaRPr lang="en-US" dirty="0"/>
          </a:p>
        </p:txBody>
      </p:sp>
      <p:sp>
        <p:nvSpPr>
          <p:cNvPr id="5" name="Subtitle 4"/>
          <p:cNvSpPr>
            <a:spLocks noGrp="1"/>
          </p:cNvSpPr>
          <p:nvPr>
            <p:ph type="subTitle" idx="1"/>
          </p:nvPr>
        </p:nvSpPr>
        <p:spPr/>
        <p:txBody>
          <a:bodyPr/>
          <a:lstStyle/>
          <a:p>
            <a:r>
              <a:rPr lang="en-US" dirty="0" smtClean="0"/>
              <a:t>Theology I</a:t>
            </a:r>
          </a:p>
          <a:p>
            <a:r>
              <a:rPr lang="en-US" dirty="0" smtClean="0"/>
              <a:t>God’s Grace in Revelation</a:t>
            </a:r>
            <a:endParaRPr lang="en-US"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buNone/>
            </a:pPr>
            <a:r>
              <a:rPr lang="en-US" i="1" dirty="0" smtClean="0"/>
              <a:t>	Isaiah 55:10-11 – “For as the rain and the snow come down from heaven, And do not return there without watering the earth, And making it bear and sprout, And furnishing seed to the </a:t>
            </a:r>
            <a:r>
              <a:rPr lang="en-US" i="1" dirty="0" err="1" smtClean="0"/>
              <a:t>sower</a:t>
            </a:r>
            <a:r>
              <a:rPr lang="en-US" i="1" dirty="0" smtClean="0"/>
              <a:t> and bread to the eater; So shall My word be which goes forth from My mouth; It shall not return to Me empty, Without accomplishing what I desire, And without succeeding in the matter for which I sent it.</a:t>
            </a:r>
          </a:p>
          <a:p>
            <a:endParaRPr lang="en-US" i="1" dirty="0" smtClean="0"/>
          </a:p>
          <a:p>
            <a:pPr>
              <a:buNone/>
            </a:pPr>
            <a:r>
              <a:rPr lang="en-US" i="1" dirty="0" smtClean="0"/>
              <a:t>	2 Corinthians 4:6 – For God, who said, “Light shall shine out of darkness,” is the One who has shone in our hearts to give the light of the knowledge of the glory of God in the face of Christ.</a:t>
            </a:r>
            <a:endParaRPr lang="en-US" i="1" dirty="0"/>
          </a:p>
        </p:txBody>
      </p:sp>
      <p:sp>
        <p:nvSpPr>
          <p:cNvPr id="3" name="Title 2"/>
          <p:cNvSpPr>
            <a:spLocks noGrp="1"/>
          </p:cNvSpPr>
          <p:nvPr>
            <p:ph type="title"/>
          </p:nvPr>
        </p:nvSpPr>
        <p:spPr/>
        <p:txBody>
          <a:bodyPr>
            <a:normAutofit fontScale="90000"/>
          </a:bodyPr>
          <a:lstStyle/>
          <a:p>
            <a:r>
              <a:rPr lang="en-US" dirty="0" smtClean="0"/>
              <a:t>Introduction: General Observations</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990600"/>
            <a:ext cx="8229600" cy="4525963"/>
          </a:xfrm>
        </p:spPr>
        <p:txBody>
          <a:bodyPr/>
          <a:lstStyle/>
          <a:p>
            <a:r>
              <a:rPr lang="en-US" dirty="0" smtClean="0"/>
              <a:t>Wrong Mentality: “I am </a:t>
            </a:r>
            <a:r>
              <a:rPr lang="en-US" b="1" i="1" dirty="0" smtClean="0"/>
              <a:t>right</a:t>
            </a:r>
            <a:r>
              <a:rPr lang="en-US" dirty="0" smtClean="0"/>
              <a:t> and everyone else is </a:t>
            </a:r>
            <a:r>
              <a:rPr lang="en-US" b="1" i="1" dirty="0" smtClean="0"/>
              <a:t>wrong</a:t>
            </a:r>
            <a:r>
              <a:rPr lang="en-US" dirty="0" smtClean="0"/>
              <a:t>.”</a:t>
            </a:r>
            <a:endParaRPr lang="en-US" i="1" dirty="0" smtClean="0"/>
          </a:p>
          <a:p>
            <a:endParaRPr lang="en-US" i="1" dirty="0" smtClean="0"/>
          </a:p>
          <a:p>
            <a:r>
              <a:rPr lang="en-US" dirty="0" smtClean="0"/>
              <a:t>Right Mentality: “I am in </a:t>
            </a:r>
            <a:r>
              <a:rPr lang="en-US" b="1" i="1" dirty="0" smtClean="0"/>
              <a:t>darkness</a:t>
            </a:r>
            <a:r>
              <a:rPr lang="en-US" dirty="0" smtClean="0"/>
              <a:t> and God has given to me His </a:t>
            </a:r>
            <a:r>
              <a:rPr lang="en-US" b="1" i="1" dirty="0" smtClean="0"/>
              <a:t>light</a:t>
            </a:r>
            <a:r>
              <a:rPr lang="en-US" dirty="0" smtClean="0"/>
              <a:t>.”  (Eph. 4:17)</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4525963"/>
          </a:xfrm>
        </p:spPr>
        <p:txBody>
          <a:bodyPr>
            <a:normAutofit fontScale="92500"/>
          </a:bodyPr>
          <a:lstStyle/>
          <a:p>
            <a:r>
              <a:rPr lang="en-US" dirty="0" smtClean="0"/>
              <a:t>Distinguishing God’s truth from Satan’s lies is a matter of </a:t>
            </a:r>
            <a:r>
              <a:rPr lang="en-US" b="1" i="1" dirty="0" smtClean="0"/>
              <a:t>life or death</a:t>
            </a:r>
            <a:r>
              <a:rPr lang="en-US" dirty="0" smtClean="0"/>
              <a:t>.</a:t>
            </a:r>
            <a:br>
              <a:rPr lang="en-US" dirty="0" smtClean="0"/>
            </a:br>
            <a:endParaRPr lang="en-US" dirty="0" smtClean="0"/>
          </a:p>
          <a:p>
            <a:r>
              <a:rPr lang="en-US" i="1" dirty="0" smtClean="0"/>
              <a:t>Deuteronomy 32:46-47 – “Take to your heart all the words with which I am warning you today, which you shall command your sons to observe carefully, even all the words of this law.  For it is not an idle word for you; indeed it is your life.</a:t>
            </a:r>
            <a:br>
              <a:rPr lang="en-US" i="1" dirty="0" smtClean="0"/>
            </a:br>
            <a:endParaRPr lang="en-US" i="1" dirty="0" smtClean="0"/>
          </a:p>
          <a:p>
            <a:r>
              <a:rPr lang="en-US" dirty="0" smtClean="0"/>
              <a:t>Balanced Attitude:  We are </a:t>
            </a:r>
            <a:r>
              <a:rPr lang="en-US" b="1" i="1" dirty="0" smtClean="0"/>
              <a:t>humble</a:t>
            </a:r>
            <a:r>
              <a:rPr lang="en-US" dirty="0" smtClean="0"/>
              <a:t> but we are </a:t>
            </a:r>
            <a:r>
              <a:rPr lang="en-US" b="1" i="1" dirty="0" smtClean="0"/>
              <a:t>passionate</a:t>
            </a:r>
            <a:r>
              <a:rPr lang="en-US" dirty="0" smtClean="0"/>
              <a:t> about truth (Humble Orthodoxy)</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Definition:  God’s disclosure to us certain truths that we would otherwise not be able to </a:t>
            </a:r>
            <a:r>
              <a:rPr lang="en-US" b="1" i="1" dirty="0" smtClean="0"/>
              <a:t>understand</a:t>
            </a:r>
            <a:r>
              <a:rPr lang="en-US" dirty="0" smtClean="0"/>
              <a:t>.</a:t>
            </a:r>
            <a:br>
              <a:rPr lang="en-US" dirty="0" smtClean="0"/>
            </a:br>
            <a:endParaRPr lang="en-US" dirty="0" smtClean="0"/>
          </a:p>
          <a:p>
            <a:r>
              <a:rPr lang="en-US" dirty="0" smtClean="0"/>
              <a:t>Paul </a:t>
            </a:r>
            <a:r>
              <a:rPr lang="en-US" dirty="0" err="1" smtClean="0"/>
              <a:t>Enns</a:t>
            </a:r>
            <a:r>
              <a:rPr lang="en-US" dirty="0" smtClean="0"/>
              <a:t> – “[Revelation is] that act of God whereby He discloses Himself or communicates truth to the mind, whereby He makes manifest to His creatures that which could not be known in any other way.”</a:t>
            </a:r>
          </a:p>
          <a:p>
            <a:endParaRPr lang="en-US" dirty="0"/>
          </a:p>
        </p:txBody>
      </p:sp>
      <p:sp>
        <p:nvSpPr>
          <p:cNvPr id="3" name="Title 2"/>
          <p:cNvSpPr>
            <a:spLocks noGrp="1"/>
          </p:cNvSpPr>
          <p:nvPr>
            <p:ph type="title"/>
          </p:nvPr>
        </p:nvSpPr>
        <p:spPr/>
        <p:txBody>
          <a:bodyPr/>
          <a:lstStyle/>
          <a:p>
            <a:r>
              <a:rPr lang="en-US" dirty="0" smtClean="0"/>
              <a:t>I. What is Revelation?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52400" y="1752601"/>
            <a:ext cx="8305800" cy="1829761"/>
          </a:xfrm>
        </p:spPr>
        <p:txBody>
          <a:bodyPr/>
          <a:lstStyle/>
          <a:p>
            <a:r>
              <a:rPr smtClean="0"/>
              <a:t>Cornerstone Bible Institute</a:t>
            </a:r>
          </a:p>
        </p:txBody>
      </p:sp>
      <p:sp>
        <p:nvSpPr>
          <p:cNvPr id="6146" name="Subtitle 2"/>
          <p:cNvSpPr>
            <a:spLocks noGrp="1"/>
          </p:cNvSpPr>
          <p:nvPr>
            <p:ph type="subTitle" idx="1"/>
          </p:nvPr>
        </p:nvSpPr>
        <p:spPr/>
        <p:txBody>
          <a:bodyPr/>
          <a:lstStyle/>
          <a:p>
            <a:r>
              <a:rPr lang="en-US" dirty="0" smtClean="0"/>
              <a:t>Theology I</a:t>
            </a:r>
          </a:p>
          <a:p>
            <a:r>
              <a:rPr lang="en-US" dirty="0" smtClean="0"/>
              <a:t>Introduction to Systematic Theology</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24078" indent="-514350">
              <a:buFont typeface="+mj-lt"/>
              <a:buAutoNum type="arabicPeriod"/>
            </a:pPr>
            <a:r>
              <a:rPr lang="en-US" sz="3500" dirty="0" smtClean="0"/>
              <a:t>General Revelation</a:t>
            </a:r>
            <a:br>
              <a:rPr lang="en-US" sz="3500" dirty="0" smtClean="0"/>
            </a:br>
            <a:endParaRPr lang="en-US" sz="3500" dirty="0" smtClean="0"/>
          </a:p>
          <a:p>
            <a:pPr marL="624078" indent="-514350">
              <a:buFont typeface="+mj-lt"/>
              <a:buAutoNum type="arabicPeriod"/>
            </a:pPr>
            <a:r>
              <a:rPr lang="en-US" sz="3500" dirty="0" smtClean="0"/>
              <a:t>Special Revelation</a:t>
            </a:r>
            <a:endParaRPr lang="en-US" sz="3500" dirty="0"/>
          </a:p>
        </p:txBody>
      </p:sp>
      <p:sp>
        <p:nvSpPr>
          <p:cNvPr id="3" name="Title 2"/>
          <p:cNvSpPr>
            <a:spLocks noGrp="1"/>
          </p:cNvSpPr>
          <p:nvPr>
            <p:ph type="title"/>
          </p:nvPr>
        </p:nvSpPr>
        <p:spPr/>
        <p:txBody>
          <a:bodyPr/>
          <a:lstStyle/>
          <a:p>
            <a:r>
              <a:rPr lang="en-US" dirty="0" smtClean="0"/>
              <a:t>Two Broad Categories:</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General in </a:t>
            </a:r>
            <a:r>
              <a:rPr lang="en-US" b="1" i="1" dirty="0" smtClean="0"/>
              <a:t>scope</a:t>
            </a:r>
          </a:p>
          <a:p>
            <a:r>
              <a:rPr lang="en-US" dirty="0" smtClean="0"/>
              <a:t>General </a:t>
            </a:r>
            <a:r>
              <a:rPr lang="en-US" smtClean="0"/>
              <a:t>in </a:t>
            </a:r>
            <a:r>
              <a:rPr lang="en-US" b="1" i="1" smtClean="0"/>
              <a:t>subject</a:t>
            </a:r>
            <a:r>
              <a:rPr lang="en-US" b="1" i="1" dirty="0" smtClean="0"/>
              <a:t/>
            </a:r>
            <a:br>
              <a:rPr lang="en-US" b="1" i="1" dirty="0" smtClean="0"/>
            </a:br>
            <a:endParaRPr lang="en-US" b="1" i="1" dirty="0" smtClean="0"/>
          </a:p>
          <a:p>
            <a:r>
              <a:rPr lang="en-US" i="1" dirty="0" smtClean="0"/>
              <a:t>Psalm 19:1-2 – The heavens are telling of the glory of God; And their expanse is declaring the work of His hands.  Day to day pours forth speech, And night to night reveals knowledge.</a:t>
            </a:r>
            <a:br>
              <a:rPr lang="en-US" i="1" dirty="0" smtClean="0"/>
            </a:br>
            <a:endParaRPr lang="en-US" i="1" dirty="0" smtClean="0"/>
          </a:p>
          <a:p>
            <a:r>
              <a:rPr lang="en-US" i="1" dirty="0" smtClean="0"/>
              <a:t>Romans 1:18-20 – For the wrath of God is revealed from heaven against all ungodliness and unrighteousness of men, who suppress the truth in unrighteousness, because that which is known about God is evident within them; for God made it evident to them.  For since the creation of the world His invisible attributes, His eternal power and divine nature, have been clearly seen, being understood through what has been made, so that they are without excuse.</a:t>
            </a:r>
            <a:endParaRPr lang="en-US" i="1" dirty="0"/>
          </a:p>
        </p:txBody>
      </p:sp>
      <p:sp>
        <p:nvSpPr>
          <p:cNvPr id="3" name="Title 2"/>
          <p:cNvSpPr>
            <a:spLocks noGrp="1"/>
          </p:cNvSpPr>
          <p:nvPr>
            <p:ph type="title"/>
          </p:nvPr>
        </p:nvSpPr>
        <p:spPr/>
        <p:txBody>
          <a:bodyPr/>
          <a:lstStyle/>
          <a:p>
            <a:r>
              <a:rPr lang="en-US" dirty="0" smtClean="0"/>
              <a:t>II. What is General Revelation?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58200" cy="4525963"/>
          </a:xfrm>
        </p:spPr>
        <p:txBody>
          <a:bodyPr>
            <a:normAutofit/>
          </a:bodyPr>
          <a:lstStyle/>
          <a:p>
            <a:pPr marL="624078" indent="-514350">
              <a:buFont typeface="+mj-lt"/>
              <a:buAutoNum type="arabicPeriod"/>
            </a:pPr>
            <a:r>
              <a:rPr lang="en-US" b="1" i="1" dirty="0" smtClean="0"/>
              <a:t>Continuous</a:t>
            </a:r>
            <a:r>
              <a:rPr lang="en-US" i="1" dirty="0" smtClean="0"/>
              <a:t/>
            </a:r>
            <a:br>
              <a:rPr lang="en-US" i="1" dirty="0" smtClean="0"/>
            </a:br>
            <a:r>
              <a:rPr lang="en-US" sz="2000" i="1" dirty="0" smtClean="0"/>
              <a:t>“day to day”/ “night to night” (Ps. 19:2)</a:t>
            </a:r>
            <a:br>
              <a:rPr lang="en-US" sz="2000" i="1" dirty="0" smtClean="0"/>
            </a:br>
            <a:endParaRPr lang="en-US" sz="2000" i="1" dirty="0" smtClean="0"/>
          </a:p>
          <a:p>
            <a:pPr marL="624078" indent="-514350">
              <a:buFont typeface="+mj-lt"/>
              <a:buAutoNum type="arabicPeriod"/>
            </a:pPr>
            <a:r>
              <a:rPr lang="en-US" b="1" i="1" dirty="0" smtClean="0"/>
              <a:t>Universal</a:t>
            </a:r>
            <a:r>
              <a:rPr lang="en-US" i="1" dirty="0" smtClean="0"/>
              <a:t/>
            </a:r>
            <a:br>
              <a:rPr lang="en-US" i="1" dirty="0" smtClean="0"/>
            </a:br>
            <a:r>
              <a:rPr lang="en-US" sz="2000" i="1" dirty="0" smtClean="0"/>
              <a:t>“line has gone out through all the earth/utterances to the end of the earth” (Ps. 19:4)</a:t>
            </a:r>
            <a:br>
              <a:rPr lang="en-US" sz="2000" i="1" dirty="0" smtClean="0"/>
            </a:br>
            <a:endParaRPr lang="en-US" sz="2000" i="1" dirty="0" smtClean="0"/>
          </a:p>
          <a:p>
            <a:pPr marL="624078" indent="-514350">
              <a:buFont typeface="+mj-lt"/>
              <a:buAutoNum type="arabicPeriod"/>
            </a:pPr>
            <a:r>
              <a:rPr lang="en-US" b="1" i="1" dirty="0" smtClean="0"/>
              <a:t>Limited</a:t>
            </a:r>
            <a:r>
              <a:rPr lang="en-US" i="1" dirty="0" smtClean="0"/>
              <a:t/>
            </a:r>
            <a:br>
              <a:rPr lang="en-US" i="1" dirty="0" smtClean="0"/>
            </a:br>
            <a:r>
              <a:rPr lang="en-US" sz="2000" i="1" dirty="0" smtClean="0"/>
              <a:t>“telling of the glory of God/ “word of His hands” (Ps. 19:1)</a:t>
            </a:r>
            <a:br>
              <a:rPr lang="en-US" sz="2000" i="1" dirty="0" smtClean="0"/>
            </a:br>
            <a:r>
              <a:rPr lang="en-US" sz="2000" i="1" dirty="0" smtClean="0"/>
              <a:t>“invisible attributes/eternal power/divine nature” (Rom 1:20)</a:t>
            </a:r>
            <a:endParaRPr lang="en-US" sz="2000" i="1" dirty="0"/>
          </a:p>
        </p:txBody>
      </p:sp>
      <p:sp>
        <p:nvSpPr>
          <p:cNvPr id="3" name="Title 2"/>
          <p:cNvSpPr>
            <a:spLocks noGrp="1"/>
          </p:cNvSpPr>
          <p:nvPr>
            <p:ph type="title"/>
          </p:nvPr>
        </p:nvSpPr>
        <p:spPr/>
        <p:txBody>
          <a:bodyPr>
            <a:normAutofit fontScale="90000"/>
          </a:bodyPr>
          <a:lstStyle/>
          <a:p>
            <a:r>
              <a:rPr lang="en-US" dirty="0" smtClean="0"/>
              <a:t>Characteristics of General Revelation: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4525963"/>
          </a:xfrm>
        </p:spPr>
        <p:txBody>
          <a:bodyPr/>
          <a:lstStyle/>
          <a:p>
            <a:r>
              <a:rPr lang="en-US" dirty="0" smtClean="0"/>
              <a:t>Men’s response to General Revelation (Rom 1:18):</a:t>
            </a:r>
            <a:br>
              <a:rPr lang="en-US" dirty="0" smtClean="0"/>
            </a:br>
            <a:r>
              <a:rPr lang="en-US" dirty="0" smtClean="0"/>
              <a:t/>
            </a:r>
            <a:br>
              <a:rPr lang="en-US" dirty="0" smtClean="0"/>
            </a:br>
            <a:r>
              <a:rPr lang="en-US" b="1" dirty="0" smtClean="0"/>
              <a:t>They suppress the truth in unrighteousness</a:t>
            </a:r>
            <a:endParaRPr lang="en-US" b="1" dirty="0"/>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4953000"/>
          </a:xfrm>
        </p:spPr>
        <p:txBody>
          <a:bodyPr>
            <a:normAutofit fontScale="77500" lnSpcReduction="20000"/>
          </a:bodyPr>
          <a:lstStyle/>
          <a:p>
            <a:r>
              <a:rPr lang="en-US" sz="3200" b="1" dirty="0" smtClean="0"/>
              <a:t>KEY IDEA: General Revelation is sufficient to </a:t>
            </a:r>
            <a:r>
              <a:rPr lang="en-US" sz="3200" b="1" i="1" dirty="0" smtClean="0"/>
              <a:t>condemn</a:t>
            </a:r>
            <a:r>
              <a:rPr lang="en-US" sz="3200" b="1" dirty="0" smtClean="0"/>
              <a:t>, but not sufficient to </a:t>
            </a:r>
            <a:r>
              <a:rPr lang="en-US" sz="3200" b="1" i="1" dirty="0" smtClean="0"/>
              <a:t>save</a:t>
            </a:r>
            <a:r>
              <a:rPr lang="en-US" sz="3200" b="1" dirty="0" smtClean="0"/>
              <a:t>.</a:t>
            </a:r>
            <a:r>
              <a:rPr lang="en-US" b="1" dirty="0" smtClean="0"/>
              <a:t/>
            </a:r>
            <a:br>
              <a:rPr lang="en-US" b="1" dirty="0" smtClean="0"/>
            </a:br>
            <a:endParaRPr lang="en-US" b="1" i="1" dirty="0" smtClean="0"/>
          </a:p>
          <a:p>
            <a:r>
              <a:rPr lang="en-US" i="1" dirty="0" smtClean="0"/>
              <a:t>John 14:6 - Jesus said to him, "I am the way, and the truth, and the life; no one comes to the Father, but through Me.“</a:t>
            </a:r>
            <a:br>
              <a:rPr lang="en-US" i="1" dirty="0" smtClean="0"/>
            </a:br>
            <a:endParaRPr lang="en-US" i="1" dirty="0" smtClean="0"/>
          </a:p>
          <a:p>
            <a:r>
              <a:rPr lang="en-US" i="1" dirty="0" smtClean="0"/>
              <a:t>1 Timothy 2:5 - For there is one God, and one mediator also between God and men, the man Christ Jesus,</a:t>
            </a:r>
            <a:br>
              <a:rPr lang="en-US" i="1" dirty="0" smtClean="0"/>
            </a:br>
            <a:endParaRPr lang="en-US" i="1" dirty="0" smtClean="0"/>
          </a:p>
          <a:p>
            <a:r>
              <a:rPr lang="en-US" i="1" dirty="0" smtClean="0"/>
              <a:t>Romans 10:14-15 - How then shall they call upon Him in whom they have not believed?  And how shall they believe in Him whom they have not heard?  And how shall they hear without a preacher?  And how shall they preach unless they are sent?</a:t>
            </a:r>
            <a:r>
              <a:rPr lang="en-US" b="1" dirty="0" smtClean="0"/>
              <a:t/>
            </a:r>
            <a:br>
              <a:rPr lang="en-US" b="1" dirty="0" smtClean="0"/>
            </a:br>
            <a:endParaRPr lang="en-US" b="1" dirty="0" smtClean="0"/>
          </a:p>
          <a:p>
            <a:r>
              <a:rPr lang="en-US" dirty="0" smtClean="0"/>
              <a:t>God is </a:t>
            </a:r>
            <a:r>
              <a:rPr lang="en-US" b="1" i="1" dirty="0" smtClean="0"/>
              <a:t>fair</a:t>
            </a:r>
            <a:r>
              <a:rPr lang="en-US" dirty="0" smtClean="0"/>
              <a:t> to all, but </a:t>
            </a:r>
            <a:r>
              <a:rPr lang="en-US" b="1" i="1" dirty="0" smtClean="0"/>
              <a:t>gracious</a:t>
            </a:r>
            <a:r>
              <a:rPr lang="en-US" dirty="0" smtClean="0"/>
              <a:t> to some.</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4525963"/>
          </a:xfrm>
        </p:spPr>
        <p:txBody>
          <a:bodyPr>
            <a:normAutofit fontScale="92500" lnSpcReduction="10000"/>
          </a:bodyPr>
          <a:lstStyle/>
          <a:p>
            <a:r>
              <a:rPr lang="en-US" dirty="0" smtClean="0"/>
              <a:t>Another aspect of general revelation: God’s revelation in </a:t>
            </a:r>
            <a:r>
              <a:rPr lang="en-US" b="1" i="1" dirty="0" smtClean="0"/>
              <a:t>conscience</a:t>
            </a:r>
            <a:r>
              <a:rPr lang="en-US" dirty="0" smtClean="0"/>
              <a:t/>
            </a:r>
            <a:br>
              <a:rPr lang="en-US" dirty="0" smtClean="0"/>
            </a:br>
            <a:endParaRPr lang="en-US" dirty="0" smtClean="0"/>
          </a:p>
          <a:p>
            <a:r>
              <a:rPr lang="en-US" i="1" dirty="0" smtClean="0"/>
              <a:t>Rom 2:14-15 – For when Gentiles who do not have the Law do instinctively the things of the Law, these, not having the Law, are a law to themselves, in that they show the work of the Law written in their hearts, their conscience bearing witness, and their thoughts alternately accusing or else defending them, on the day when, according to my gospel, God will judge the secrets of men through Christ Jesus.</a:t>
            </a:r>
            <a:endParaRPr lang="en-US" i="1"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Special Revelation focuses on God’s revelation of His </a:t>
            </a:r>
            <a:r>
              <a:rPr lang="en-US" b="1" i="1" dirty="0" smtClean="0"/>
              <a:t>Son</a:t>
            </a:r>
            <a:r>
              <a:rPr lang="en-US" dirty="0" smtClean="0"/>
              <a:t> in the </a:t>
            </a:r>
            <a:r>
              <a:rPr lang="en-US" b="1" i="1" dirty="0" smtClean="0"/>
              <a:t>Scriptures</a:t>
            </a:r>
            <a:r>
              <a:rPr lang="en-US" dirty="0" smtClean="0"/>
              <a:t/>
            </a:r>
            <a:br>
              <a:rPr lang="en-US" dirty="0" smtClean="0"/>
            </a:br>
            <a:endParaRPr lang="en-US" dirty="0" smtClean="0"/>
          </a:p>
          <a:p>
            <a:r>
              <a:rPr lang="en-US" i="1" dirty="0" smtClean="0"/>
              <a:t>Hebrews 1:1-2 – God, after He spoke long ago to the fathers in the prophets in many portions and in many ways, in these last days has spoken to us in His Son, whom He appointed heir of all things, through whom also He made the world.</a:t>
            </a:r>
            <a:br>
              <a:rPr lang="en-US" i="1" dirty="0" smtClean="0"/>
            </a:br>
            <a:endParaRPr lang="en-US" i="1" dirty="0" smtClean="0"/>
          </a:p>
          <a:p>
            <a:r>
              <a:rPr lang="en-US" i="1" dirty="0" smtClean="0"/>
              <a:t>Galatians 1:11-12 – For I would have you know, brethren, that the gospel which was preached by me is not according to man.  For I neither received it from man, nor was I taught it, but I received it through a revelation of Jesus Christ.</a:t>
            </a:r>
            <a:endParaRPr lang="en-US" i="1" dirty="0"/>
          </a:p>
        </p:txBody>
      </p:sp>
      <p:sp>
        <p:nvSpPr>
          <p:cNvPr id="3" name="Title 2"/>
          <p:cNvSpPr>
            <a:spLocks noGrp="1"/>
          </p:cNvSpPr>
          <p:nvPr>
            <p:ph type="title"/>
          </p:nvPr>
        </p:nvSpPr>
        <p:spPr/>
        <p:txBody>
          <a:bodyPr/>
          <a:lstStyle/>
          <a:p>
            <a:r>
              <a:rPr lang="en-US" dirty="0" smtClean="0"/>
              <a:t>III. What is Special Revelation?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Given to some, not all</a:t>
            </a:r>
            <a:br>
              <a:rPr lang="en-US" dirty="0" smtClean="0"/>
            </a:br>
            <a:endParaRPr lang="en-US" dirty="0" smtClean="0"/>
          </a:p>
          <a:p>
            <a:pPr marL="624078" indent="-514350">
              <a:buFont typeface="+mj-lt"/>
              <a:buAutoNum type="arabicPeriod"/>
            </a:pPr>
            <a:r>
              <a:rPr lang="en-US" dirty="0" smtClean="0"/>
              <a:t>Communicates specific truths of who God is</a:t>
            </a:r>
            <a:br>
              <a:rPr lang="en-US" dirty="0" smtClean="0"/>
            </a:br>
            <a:endParaRPr lang="en-US" dirty="0" smtClean="0"/>
          </a:p>
          <a:p>
            <a:pPr marL="624078" indent="-514350">
              <a:buFont typeface="+mj-lt"/>
              <a:buAutoNum type="arabicPeriod"/>
            </a:pPr>
            <a:r>
              <a:rPr lang="en-US" dirty="0" smtClean="0"/>
              <a:t>Necessary for salvation</a:t>
            </a:r>
            <a:endParaRPr lang="en-US" dirty="0"/>
          </a:p>
        </p:txBody>
      </p:sp>
      <p:sp>
        <p:nvSpPr>
          <p:cNvPr id="3" name="Title 2"/>
          <p:cNvSpPr>
            <a:spLocks noGrp="1"/>
          </p:cNvSpPr>
          <p:nvPr>
            <p:ph type="title"/>
          </p:nvPr>
        </p:nvSpPr>
        <p:spPr/>
        <p:txBody>
          <a:bodyPr>
            <a:normAutofit/>
          </a:bodyPr>
          <a:lstStyle/>
          <a:p>
            <a:r>
              <a:rPr lang="en-US" sz="3400" dirty="0" smtClean="0"/>
              <a:t>Characteristics of Special Revelation:</a:t>
            </a:r>
            <a:endParaRPr lang="en-US" sz="34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Has this teaching changed your understanding of God's grace in any way</a:t>
            </a:r>
            <a:r>
              <a:rPr lang="en-US" dirty="0" smtClean="0"/>
              <a:t>?</a:t>
            </a:r>
            <a:br>
              <a:rPr lang="en-US" dirty="0" smtClean="0"/>
            </a:br>
            <a:endParaRPr lang="en-US" dirty="0" smtClean="0"/>
          </a:p>
          <a:p>
            <a:pPr marL="624078" indent="-514350">
              <a:buFont typeface="+mj-lt"/>
              <a:buAutoNum type="arabicPeriod"/>
            </a:pPr>
            <a:r>
              <a:rPr lang="en-US" dirty="0" smtClean="0"/>
              <a:t>Why is guilt and duty an inadequate motivation to read and study our Bibles?</a:t>
            </a:r>
            <a:endParaRPr lang="en-US" dirty="0"/>
          </a:p>
        </p:txBody>
      </p:sp>
      <p:sp>
        <p:nvSpPr>
          <p:cNvPr id="3" name="Title 2"/>
          <p:cNvSpPr>
            <a:spLocks noGrp="1"/>
          </p:cNvSpPr>
          <p:nvPr>
            <p:ph type="title"/>
          </p:nvPr>
        </p:nvSpPr>
        <p:spPr/>
        <p:txBody>
          <a:bodyPr>
            <a:normAutofit/>
          </a:bodyPr>
          <a:lstStyle/>
          <a:p>
            <a:r>
              <a:rPr lang="en-US" sz="3000" dirty="0" smtClean="0"/>
              <a:t>Introduction to Systematic Theology</a:t>
            </a:r>
            <a:br>
              <a:rPr lang="en-US" sz="3000" dirty="0" smtClean="0"/>
            </a:br>
            <a:r>
              <a:rPr lang="en-US" sz="3000" dirty="0" smtClean="0"/>
              <a:t>Discussion Questions:</a:t>
            </a:r>
            <a:endParaRPr lang="en-US" sz="3000" dirty="0"/>
          </a:p>
        </p:txBody>
      </p:sp>
    </p:spTree>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Break Time</a:t>
            </a:r>
            <a:endParaRPr lang="en-US" dirty="0"/>
          </a:p>
        </p:txBody>
      </p:sp>
      <p:sp>
        <p:nvSpPr>
          <p:cNvPr id="5" name="Subtitle 4"/>
          <p:cNvSpPr>
            <a:spLocks noGrp="1"/>
          </p:cNvSpPr>
          <p:nvPr>
            <p:ph type="subTitle" idx="1"/>
          </p:nvPr>
        </p:nvSpPr>
        <p:spPr/>
        <p:txBody>
          <a:bodyPr/>
          <a:lstStyle/>
          <a:p>
            <a:r>
              <a:rPr lang="en-US" dirty="0" smtClean="0"/>
              <a:t>Next Topic: The Inspiration of Scripture</a:t>
            </a:r>
          </a:p>
          <a:p>
            <a:r>
              <a:rPr lang="en-US" dirty="0" smtClean="0"/>
              <a:t>We will start the next topic in 10 minutes</a:t>
            </a:r>
            <a:endParaRPr lang="en-US" dirty="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752600"/>
            <a:ext cx="7772400" cy="3581400"/>
          </a:xfrm>
        </p:spPr>
        <p:txBody>
          <a:bodyPr/>
          <a:lstStyle/>
          <a:p>
            <a:r>
              <a:rPr lang="en-US" smtClean="0"/>
              <a:t>Systematic Theology is the process of </a:t>
            </a:r>
            <a:r>
              <a:rPr lang="en-US" b="1" smtClean="0"/>
              <a:t>collecting, understanding, and summarizing </a:t>
            </a:r>
            <a:r>
              <a:rPr lang="en-US" smtClean="0"/>
              <a:t>all that the Bible has to say about a particular </a:t>
            </a:r>
            <a:r>
              <a:rPr lang="en-US" b="1" smtClean="0"/>
              <a:t>topic</a:t>
            </a:r>
            <a:r>
              <a:rPr lang="en-US" smtClean="0"/>
              <a:t>.</a:t>
            </a:r>
          </a:p>
        </p:txBody>
      </p:sp>
      <p:sp>
        <p:nvSpPr>
          <p:cNvPr id="7170" name="Title 1"/>
          <p:cNvSpPr>
            <a:spLocks noGrp="1"/>
          </p:cNvSpPr>
          <p:nvPr>
            <p:ph type="title"/>
          </p:nvPr>
        </p:nvSpPr>
        <p:spPr/>
        <p:txBody>
          <a:bodyPr/>
          <a:lstStyle/>
          <a:p>
            <a:r>
              <a:rPr lang="en-US" smtClean="0"/>
              <a:t>I. What is Systematic Theology?</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752601"/>
            <a:ext cx="8229600" cy="1829761"/>
          </a:xfrm>
        </p:spPr>
        <p:txBody>
          <a:bodyPr>
            <a:normAutofit/>
          </a:bodyPr>
          <a:lstStyle/>
          <a:p>
            <a:r>
              <a:rPr lang="en-US" dirty="0" smtClean="0"/>
              <a:t>Cornerstone Bible Institute</a:t>
            </a:r>
            <a:endParaRPr lang="en-US" dirty="0"/>
          </a:p>
        </p:txBody>
      </p:sp>
      <p:sp>
        <p:nvSpPr>
          <p:cNvPr id="5" name="Subtitle 4"/>
          <p:cNvSpPr>
            <a:spLocks noGrp="1"/>
          </p:cNvSpPr>
          <p:nvPr>
            <p:ph type="subTitle" idx="1"/>
          </p:nvPr>
        </p:nvSpPr>
        <p:spPr/>
        <p:txBody>
          <a:bodyPr/>
          <a:lstStyle/>
          <a:p>
            <a:r>
              <a:rPr lang="en-US" dirty="0" smtClean="0"/>
              <a:t>Theology I</a:t>
            </a:r>
          </a:p>
          <a:p>
            <a:r>
              <a:rPr lang="en-US" dirty="0" smtClean="0"/>
              <a:t>The Inspiration of Scripture</a:t>
            </a:r>
            <a:endParaRPr lang="en-US" dirty="0"/>
          </a:p>
        </p:txBody>
      </p:sp>
    </p:spTree>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God’s special revelation is an expression of His </a:t>
            </a:r>
            <a:r>
              <a:rPr lang="en-US" b="1" i="1" dirty="0" smtClean="0"/>
              <a:t>grace</a:t>
            </a:r>
            <a:r>
              <a:rPr lang="en-US" dirty="0" smtClean="0"/>
              <a:t> towards us because we have all rejected His general revelation.</a:t>
            </a:r>
            <a:br>
              <a:rPr lang="en-US" dirty="0" smtClean="0"/>
            </a:br>
            <a:endParaRPr lang="en-US" dirty="0" smtClean="0"/>
          </a:p>
          <a:p>
            <a:r>
              <a:rPr lang="en-US" dirty="0" smtClean="0"/>
              <a:t>What is the quality and character of this special revelation?</a:t>
            </a:r>
          </a:p>
          <a:p>
            <a:endParaRPr lang="en-US" dirty="0"/>
          </a:p>
        </p:txBody>
      </p:sp>
      <p:sp>
        <p:nvSpPr>
          <p:cNvPr id="3" name="Title 2"/>
          <p:cNvSpPr>
            <a:spLocks noGrp="1"/>
          </p:cNvSpPr>
          <p:nvPr>
            <p:ph type="title"/>
          </p:nvPr>
        </p:nvSpPr>
        <p:spPr/>
        <p:txBody>
          <a:bodyPr/>
          <a:lstStyle/>
          <a:p>
            <a:r>
              <a:rPr lang="en-US" dirty="0" smtClean="0"/>
              <a:t>Introduction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lstStyle/>
          <a:p>
            <a:pPr>
              <a:buNone/>
            </a:pPr>
            <a:r>
              <a:rPr lang="en-US" dirty="0" smtClean="0"/>
              <a:t>KEY TEXT #1:  2 Timothy 3:16-17</a:t>
            </a:r>
            <a:br>
              <a:rPr lang="en-US" dirty="0" smtClean="0"/>
            </a:br>
            <a:r>
              <a:rPr lang="en-US" dirty="0" smtClean="0"/>
              <a:t/>
            </a:r>
            <a:br>
              <a:rPr lang="en-US" dirty="0" smtClean="0"/>
            </a:br>
            <a:r>
              <a:rPr lang="en-US" i="1" dirty="0" smtClean="0"/>
              <a:t>All Scripture is inspired by God and profitable for teaching, for reproof, for correction, for training in righteousness; that the man of God may be adequate, equipped for every good work.</a:t>
            </a:r>
            <a:endParaRPr lang="en-US" i="1" dirty="0"/>
          </a:p>
        </p:txBody>
      </p:sp>
      <p:sp>
        <p:nvSpPr>
          <p:cNvPr id="3" name="Title 2"/>
          <p:cNvSpPr>
            <a:spLocks noGrp="1"/>
          </p:cNvSpPr>
          <p:nvPr>
            <p:ph type="title"/>
          </p:nvPr>
        </p:nvSpPr>
        <p:spPr>
          <a:xfrm>
            <a:off x="457200" y="274638"/>
            <a:ext cx="8153400" cy="1143000"/>
          </a:xfrm>
        </p:spPr>
        <p:txBody>
          <a:bodyPr>
            <a:noAutofit/>
          </a:bodyPr>
          <a:lstStyle/>
          <a:p>
            <a:r>
              <a:rPr lang="en-US" sz="3800" dirty="0" smtClean="0"/>
              <a:t>I. What does the “Inspiration of Scripture” mean?</a:t>
            </a:r>
            <a:endParaRPr lang="en-US" sz="38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b="1" i="1" dirty="0" smtClean="0"/>
              <a:t>Divine authorship</a:t>
            </a:r>
            <a:br>
              <a:rPr lang="en-US" b="1" i="1" dirty="0" smtClean="0"/>
            </a:br>
            <a:endParaRPr lang="en-US" b="1" i="1" dirty="0" smtClean="0"/>
          </a:p>
          <a:p>
            <a:pPr marL="624078" indent="-514350">
              <a:buFont typeface="+mj-lt"/>
              <a:buAutoNum type="arabicPeriod"/>
            </a:pPr>
            <a:r>
              <a:rPr lang="en-US" b="1" i="1" dirty="0" smtClean="0"/>
              <a:t>Human involvement</a:t>
            </a:r>
          </a:p>
          <a:p>
            <a:endParaRPr lang="en-US" dirty="0" smtClean="0"/>
          </a:p>
          <a:p>
            <a:r>
              <a:rPr lang="en-US" dirty="0" smtClean="0"/>
              <a:t>End Result: God’s very words being recorded </a:t>
            </a:r>
            <a:r>
              <a:rPr lang="en-US" b="1" i="1" dirty="0" smtClean="0"/>
              <a:t>without error</a:t>
            </a:r>
            <a:r>
              <a:rPr lang="en-US" dirty="0" smtClean="0"/>
              <a:t>.</a:t>
            </a:r>
            <a:br>
              <a:rPr lang="en-US" dirty="0" smtClean="0"/>
            </a:br>
            <a:endParaRPr lang="en-US" dirty="0" smtClean="0"/>
          </a:p>
          <a:p>
            <a:r>
              <a:rPr lang="en-US" i="1" dirty="0" smtClean="0"/>
              <a:t>Psalm 12:6 – The words of the LORD are pure words; As silver tried in a furnace on the earth, refined seven times.</a:t>
            </a:r>
            <a:endParaRPr lang="en-US" i="1" dirty="0"/>
          </a:p>
        </p:txBody>
      </p:sp>
      <p:sp>
        <p:nvSpPr>
          <p:cNvPr id="3" name="Title 2"/>
          <p:cNvSpPr>
            <a:spLocks noGrp="1"/>
          </p:cNvSpPr>
          <p:nvPr>
            <p:ph type="title"/>
          </p:nvPr>
        </p:nvSpPr>
        <p:spPr/>
        <p:txBody>
          <a:bodyPr/>
          <a:lstStyle/>
          <a:p>
            <a:r>
              <a:rPr lang="en-US" dirty="0" smtClean="0"/>
              <a:t>Two elements in inspiration: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4525963"/>
          </a:xfrm>
        </p:spPr>
        <p:txBody>
          <a:bodyPr/>
          <a:lstStyle/>
          <a:p>
            <a:pPr>
              <a:buNone/>
            </a:pPr>
            <a:r>
              <a:rPr lang="en-US" dirty="0" smtClean="0"/>
              <a:t>KEY TEXT #2:  2 Peter 1:20-21</a:t>
            </a:r>
            <a:br>
              <a:rPr lang="en-US" dirty="0" smtClean="0"/>
            </a:br>
            <a:r>
              <a:rPr lang="en-US" dirty="0" smtClean="0"/>
              <a:t/>
            </a:r>
            <a:br>
              <a:rPr lang="en-US" dirty="0" smtClean="0"/>
            </a:br>
            <a:r>
              <a:rPr lang="en-US" i="1" dirty="0" smtClean="0"/>
              <a:t>But know this first of all, that no prophecy of Scripture is a matter of one’s own interpretation, for no prophecy was ever made by an act of human will, but men moved by the Holy Spirit spoke from God.</a:t>
            </a:r>
            <a:endParaRPr lang="en-US" i="1" dirty="0"/>
          </a:p>
        </p:txBody>
      </p:sp>
    </p:spTree>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A Ship in a Storm</a:t>
            </a:r>
            <a:br>
              <a:rPr lang="en-US" dirty="0" smtClean="0"/>
            </a:br>
            <a:r>
              <a:rPr lang="en-US" sz="2000" i="1" dirty="0" smtClean="0"/>
              <a:t> Acts 27:14-15 – But before very long there rushed down from the land a violent wind,. . . and when the ship was caught in it, and could not face the wind, we gave way to it, and let ourselves be driven along.</a:t>
            </a:r>
            <a:r>
              <a:rPr lang="en-US" dirty="0" smtClean="0"/>
              <a:t/>
            </a:r>
            <a:br>
              <a:rPr lang="en-US" dirty="0" smtClean="0"/>
            </a:br>
            <a:endParaRPr lang="en-US" dirty="0" smtClean="0"/>
          </a:p>
          <a:p>
            <a:pPr marL="624078" indent="-514350">
              <a:buFont typeface="+mj-lt"/>
              <a:buAutoNum type="arabicPeriod"/>
            </a:pPr>
            <a:r>
              <a:rPr lang="en-US" dirty="0" smtClean="0"/>
              <a:t>A Person on an Escalator</a:t>
            </a:r>
            <a:endParaRPr lang="en-US" dirty="0"/>
          </a:p>
        </p:txBody>
      </p:sp>
      <p:sp>
        <p:nvSpPr>
          <p:cNvPr id="3" name="Title 2"/>
          <p:cNvSpPr>
            <a:spLocks noGrp="1"/>
          </p:cNvSpPr>
          <p:nvPr>
            <p:ph type="title"/>
          </p:nvPr>
        </p:nvSpPr>
        <p:spPr/>
        <p:txBody>
          <a:bodyPr/>
          <a:lstStyle/>
          <a:p>
            <a:r>
              <a:rPr lang="en-US" dirty="0" smtClean="0"/>
              <a:t>Two Illustrations:</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Inspiration is the </a:t>
            </a:r>
            <a:r>
              <a:rPr lang="en-US" i="1" dirty="0" smtClean="0"/>
              <a:t>act of God </a:t>
            </a:r>
            <a:r>
              <a:rPr lang="en-US" dirty="0" smtClean="0"/>
              <a:t>whereby He </a:t>
            </a:r>
            <a:r>
              <a:rPr lang="en-US" i="1" dirty="0" smtClean="0"/>
              <a:t>breathes out </a:t>
            </a:r>
            <a:r>
              <a:rPr lang="en-US" dirty="0" smtClean="0"/>
              <a:t>His Word through </a:t>
            </a:r>
            <a:r>
              <a:rPr lang="en-US" i="1" dirty="0" smtClean="0"/>
              <a:t>human authors </a:t>
            </a:r>
            <a:r>
              <a:rPr lang="en-US" dirty="0" smtClean="0"/>
              <a:t>in such a way that the end result is His perfect Word </a:t>
            </a:r>
            <a:r>
              <a:rPr lang="en-US" i="1" dirty="0" smtClean="0"/>
              <a:t>without error </a:t>
            </a:r>
            <a:r>
              <a:rPr lang="en-US" dirty="0" smtClean="0"/>
              <a:t>no matter what subject it speaks to.</a:t>
            </a:r>
            <a:endParaRPr lang="en-US" dirty="0"/>
          </a:p>
        </p:txBody>
      </p:sp>
      <p:sp>
        <p:nvSpPr>
          <p:cNvPr id="3" name="Title 2"/>
          <p:cNvSpPr>
            <a:spLocks noGrp="1"/>
          </p:cNvSpPr>
          <p:nvPr>
            <p:ph type="title"/>
          </p:nvPr>
        </p:nvSpPr>
        <p:spPr/>
        <p:txBody>
          <a:bodyPr/>
          <a:lstStyle/>
          <a:p>
            <a:r>
              <a:rPr lang="en-US" dirty="0" smtClean="0"/>
              <a:t>Definition of Inspiration</a:t>
            </a:r>
            <a:endParaRPr lang="en-US" dirty="0"/>
          </a:p>
        </p:txBody>
      </p:sp>
    </p:spTree>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fontScale="85000" lnSpcReduction="20000"/>
          </a:bodyPr>
          <a:lstStyle/>
          <a:p>
            <a:r>
              <a:rPr lang="en-US" dirty="0" smtClean="0"/>
              <a:t>Paul </a:t>
            </a:r>
            <a:r>
              <a:rPr lang="en-US" dirty="0" err="1" smtClean="0"/>
              <a:t>Enns</a:t>
            </a:r>
            <a:r>
              <a:rPr lang="en-US" dirty="0" smtClean="0"/>
              <a:t>:  “Inspiration may be defined as the Holy Spirit’s superintending over the writers so that while writing according to their own styles and personalities, the result was God’s Word written – authoritative, trustworthy, and free from error in the original autographs.</a:t>
            </a:r>
            <a:br>
              <a:rPr lang="en-US" dirty="0" smtClean="0"/>
            </a:br>
            <a:endParaRPr lang="en-US" dirty="0" smtClean="0"/>
          </a:p>
          <a:p>
            <a:r>
              <a:rPr lang="en-US" dirty="0" smtClean="0"/>
              <a:t>Edward J. Young:  “Inspiration is a superintendence of God the Holy Spirit over the writers of the Scriptures, as a result of which these Scriptures possess Divine authority and trustworthiness and, possessing such Divine authority and trustworthiness, are free from error.”</a:t>
            </a:r>
            <a:br>
              <a:rPr lang="en-US" dirty="0" smtClean="0"/>
            </a:br>
            <a:endParaRPr lang="en-US" dirty="0" smtClean="0"/>
          </a:p>
          <a:p>
            <a:r>
              <a:rPr lang="en-US" dirty="0" smtClean="0"/>
              <a:t>Charles Ryrie:  “Inspiration is. . . God’s superintendence of the human authors so that, using their own individual personalities, they composed and recorded without error His revelation to man in the words of the original autographs.”</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Natural Inspiration</a:t>
            </a:r>
            <a:br>
              <a:rPr lang="en-US" dirty="0" smtClean="0"/>
            </a:br>
            <a:endParaRPr lang="en-US" dirty="0" smtClean="0"/>
          </a:p>
          <a:p>
            <a:pPr marL="624078" indent="-514350">
              <a:buFont typeface="+mj-lt"/>
              <a:buAutoNum type="arabicPeriod"/>
            </a:pPr>
            <a:r>
              <a:rPr lang="en-US" dirty="0" smtClean="0"/>
              <a:t>Conceptual Inspiration</a:t>
            </a:r>
            <a:br>
              <a:rPr lang="en-US" dirty="0" smtClean="0"/>
            </a:br>
            <a:endParaRPr lang="en-US" dirty="0" smtClean="0"/>
          </a:p>
          <a:p>
            <a:pPr marL="624078" indent="-514350">
              <a:buFont typeface="+mj-lt"/>
              <a:buAutoNum type="arabicPeriod"/>
            </a:pPr>
            <a:r>
              <a:rPr lang="en-US" dirty="0" smtClean="0"/>
              <a:t>Partial Inspiration</a:t>
            </a:r>
            <a:br>
              <a:rPr lang="en-US" dirty="0" smtClean="0"/>
            </a:br>
            <a:endParaRPr lang="en-US" dirty="0" smtClean="0"/>
          </a:p>
          <a:p>
            <a:pPr marL="624078" indent="-514350">
              <a:buFont typeface="+mj-lt"/>
              <a:buAutoNum type="arabicPeriod"/>
            </a:pPr>
            <a:r>
              <a:rPr lang="en-US" dirty="0" smtClean="0"/>
              <a:t>Divine Dictation</a:t>
            </a:r>
            <a:br>
              <a:rPr lang="en-US" dirty="0" smtClean="0"/>
            </a:br>
            <a:endParaRPr lang="en-US" dirty="0" smtClean="0"/>
          </a:p>
          <a:p>
            <a:pPr marL="624078" indent="-514350">
              <a:buFont typeface="+mj-lt"/>
              <a:buAutoNum type="arabicPeriod"/>
            </a:pPr>
            <a:r>
              <a:rPr lang="en-US" dirty="0" smtClean="0"/>
              <a:t>Degree Inspiration</a:t>
            </a:r>
            <a:endParaRPr lang="en-US" dirty="0"/>
          </a:p>
        </p:txBody>
      </p:sp>
      <p:sp>
        <p:nvSpPr>
          <p:cNvPr id="3" name="Title 2"/>
          <p:cNvSpPr>
            <a:spLocks noGrp="1"/>
          </p:cNvSpPr>
          <p:nvPr>
            <p:ph type="title"/>
          </p:nvPr>
        </p:nvSpPr>
        <p:spPr/>
        <p:txBody>
          <a:bodyPr>
            <a:normAutofit fontScale="90000"/>
          </a:bodyPr>
          <a:lstStyle/>
          <a:p>
            <a:r>
              <a:rPr lang="en-US" dirty="0" smtClean="0"/>
              <a:t>II. What are Some Inadequate Views of Inspiration?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525963"/>
          </a:xfrm>
        </p:spPr>
        <p:txBody>
          <a:bodyPr>
            <a:normAutofit/>
          </a:bodyPr>
          <a:lstStyle/>
          <a:p>
            <a:r>
              <a:rPr lang="en-US" sz="2300" dirty="0" smtClean="0"/>
              <a:t>(1) Inspiration of the </a:t>
            </a:r>
            <a:r>
              <a:rPr lang="en-US" sz="2300" b="1" dirty="0" smtClean="0"/>
              <a:t>whole</a:t>
            </a:r>
            <a:r>
              <a:rPr lang="en-US" sz="2300" dirty="0" smtClean="0"/>
              <a:t> (Plenary Inspiration)</a:t>
            </a:r>
            <a:br>
              <a:rPr lang="en-US" sz="2300" dirty="0" smtClean="0"/>
            </a:br>
            <a:endParaRPr lang="en-US" sz="2300" dirty="0" smtClean="0"/>
          </a:p>
          <a:p>
            <a:pPr>
              <a:buNone/>
            </a:pPr>
            <a:r>
              <a:rPr lang="en-US" sz="2300" i="1" dirty="0" smtClean="0"/>
              <a:t>	Matthew 5:17 – Do not think that I came to abolish the Law or the Prophets; I did not come to abolish, but to fulfill.</a:t>
            </a:r>
            <a:br>
              <a:rPr lang="en-US" sz="2300" i="1" dirty="0" smtClean="0"/>
            </a:br>
            <a:endParaRPr lang="en-US" sz="2300" i="1" dirty="0" smtClean="0"/>
          </a:p>
          <a:p>
            <a:pPr>
              <a:buNone/>
            </a:pPr>
            <a:r>
              <a:rPr lang="en-US" sz="2300" i="1" dirty="0" smtClean="0"/>
              <a:t>	Luke 24:44 – “These are My words which I spoke to you while I was still with you, that all things which are written about Me in the Law of Moses and the Prophets and the Psalms must be fulfilled.”</a:t>
            </a:r>
            <a:br>
              <a:rPr lang="en-US" sz="2300" i="1" dirty="0" smtClean="0"/>
            </a:br>
            <a:endParaRPr lang="en-US" sz="2300" i="1" dirty="0" smtClean="0"/>
          </a:p>
          <a:p>
            <a:pPr>
              <a:buNone/>
            </a:pPr>
            <a:r>
              <a:rPr lang="en-US" sz="2300" i="1" dirty="0" smtClean="0"/>
              <a:t>	John 10:35 – . . . the Scripture cannot be broken. . . </a:t>
            </a:r>
          </a:p>
        </p:txBody>
      </p:sp>
      <p:sp>
        <p:nvSpPr>
          <p:cNvPr id="3" name="Title 2"/>
          <p:cNvSpPr>
            <a:spLocks noGrp="1"/>
          </p:cNvSpPr>
          <p:nvPr>
            <p:ph type="title"/>
          </p:nvPr>
        </p:nvSpPr>
        <p:spPr/>
        <p:txBody>
          <a:bodyPr>
            <a:normAutofit fontScale="90000"/>
          </a:bodyPr>
          <a:lstStyle/>
          <a:p>
            <a:r>
              <a:rPr lang="en-US" dirty="0" smtClean="0"/>
              <a:t>What was Jesus’ View of the Inspiration of the Bible?</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fontAlgn="auto">
              <a:spcBef>
                <a:spcPts val="580"/>
              </a:spcBef>
              <a:spcAft>
                <a:spcPts val="0"/>
              </a:spcAft>
              <a:buFont typeface="+mj-lt"/>
              <a:buAutoNum type="arabicPeriod"/>
              <a:defRPr/>
            </a:pPr>
            <a:r>
              <a:rPr lang="en-US" dirty="0" smtClean="0"/>
              <a:t>Pick a topic</a:t>
            </a:r>
          </a:p>
          <a:p>
            <a:pPr marL="514350" indent="-514350" fontAlgn="auto">
              <a:spcBef>
                <a:spcPts val="580"/>
              </a:spcBef>
              <a:spcAft>
                <a:spcPts val="0"/>
              </a:spcAft>
              <a:buFont typeface="+mj-lt"/>
              <a:buAutoNum type="arabicPeriod"/>
              <a:defRPr/>
            </a:pPr>
            <a:r>
              <a:rPr lang="en-US" dirty="0" smtClean="0"/>
              <a:t>Collect</a:t>
            </a:r>
          </a:p>
          <a:p>
            <a:pPr marL="514350" indent="-514350" fontAlgn="auto">
              <a:spcBef>
                <a:spcPts val="580"/>
              </a:spcBef>
              <a:spcAft>
                <a:spcPts val="0"/>
              </a:spcAft>
              <a:buFont typeface="+mj-lt"/>
              <a:buAutoNum type="arabicPeriod"/>
              <a:defRPr/>
            </a:pPr>
            <a:r>
              <a:rPr lang="en-US" dirty="0" smtClean="0"/>
              <a:t>Understand</a:t>
            </a:r>
          </a:p>
          <a:p>
            <a:pPr marL="514350" indent="-514350" fontAlgn="auto">
              <a:spcBef>
                <a:spcPts val="580"/>
              </a:spcBef>
              <a:spcAft>
                <a:spcPts val="0"/>
              </a:spcAft>
              <a:buFont typeface="+mj-lt"/>
              <a:buAutoNum type="arabicPeriod"/>
              <a:defRPr/>
            </a:pPr>
            <a:r>
              <a:rPr lang="en-US" dirty="0" smtClean="0"/>
              <a:t>Summarize</a:t>
            </a:r>
          </a:p>
          <a:p>
            <a:pPr marL="274320" indent="-274320" fontAlgn="auto">
              <a:spcBef>
                <a:spcPts val="580"/>
              </a:spcBef>
              <a:spcAft>
                <a:spcPts val="0"/>
              </a:spcAft>
              <a:buFont typeface="Wingdings 2"/>
              <a:buChar char=""/>
              <a:defRPr/>
            </a:pPr>
            <a:endParaRPr lang="en-US" dirty="0" smtClean="0"/>
          </a:p>
          <a:p>
            <a:pPr marL="274320" indent="-274320" fontAlgn="auto">
              <a:spcBef>
                <a:spcPts val="580"/>
              </a:spcBef>
              <a:spcAft>
                <a:spcPts val="0"/>
              </a:spcAft>
              <a:buFont typeface="Wingdings 2"/>
              <a:buNone/>
              <a:defRPr/>
            </a:pPr>
            <a:r>
              <a:rPr lang="en-US" dirty="0" smtClean="0"/>
              <a:t>	“Systematic theology is any study that answers the question, ‘What does the whole Bible teach us today?’ about any given topic.”  (</a:t>
            </a:r>
            <a:r>
              <a:rPr lang="en-US" dirty="0" err="1" smtClean="0"/>
              <a:t>Grudem</a:t>
            </a:r>
            <a:r>
              <a:rPr lang="en-US" dirty="0" smtClean="0"/>
              <a:t>)</a:t>
            </a:r>
            <a:endParaRPr lang="en-US" dirty="0"/>
          </a:p>
        </p:txBody>
      </p:sp>
      <p:sp>
        <p:nvSpPr>
          <p:cNvPr id="8194" name="Title 1"/>
          <p:cNvSpPr>
            <a:spLocks noGrp="1"/>
          </p:cNvSpPr>
          <p:nvPr>
            <p:ph type="title"/>
          </p:nvPr>
        </p:nvSpPr>
        <p:spPr/>
        <p:txBody>
          <a:bodyPr/>
          <a:lstStyle/>
          <a:p>
            <a:r>
              <a:rPr lang="en-US" smtClean="0"/>
              <a:t>Four Steps Involved:</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31837"/>
            <a:ext cx="8229600" cy="1020763"/>
          </a:xfrm>
        </p:spPr>
        <p:txBody>
          <a:bodyPr>
            <a:noAutofit/>
          </a:bodyPr>
          <a:lstStyle/>
          <a:p>
            <a:r>
              <a:rPr lang="en-US" sz="2300" dirty="0" smtClean="0"/>
              <a:t>(2) Inspiration of the </a:t>
            </a:r>
            <a:r>
              <a:rPr lang="en-US" sz="2300" b="1" i="1" dirty="0" smtClean="0"/>
              <a:t>parts</a:t>
            </a:r>
            <a:endParaRPr lang="en-US" sz="2300" b="1" i="1" dirty="0"/>
          </a:p>
        </p:txBody>
      </p:sp>
      <p:graphicFrame>
        <p:nvGraphicFramePr>
          <p:cNvPr id="5" name="Table 4"/>
          <p:cNvGraphicFramePr>
            <a:graphicFrameLocks noGrp="1"/>
          </p:cNvGraphicFramePr>
          <p:nvPr/>
        </p:nvGraphicFramePr>
        <p:xfrm>
          <a:off x="1945640" y="1866900"/>
          <a:ext cx="5445760" cy="2552700"/>
        </p:xfrm>
        <a:graphic>
          <a:graphicData uri="http://schemas.openxmlformats.org/drawingml/2006/table">
            <a:tbl>
              <a:tblPr/>
              <a:tblGrid>
                <a:gridCol w="2722880"/>
                <a:gridCol w="2722880"/>
              </a:tblGrid>
              <a:tr h="425450">
                <a:tc>
                  <a:txBody>
                    <a:bodyPr/>
                    <a:lstStyle/>
                    <a:p>
                      <a:pPr algn="l" fontAlgn="b"/>
                      <a:r>
                        <a:rPr lang="en-US" sz="2500" b="1" i="0" u="none" strike="noStrike">
                          <a:solidFill>
                            <a:srgbClr val="000000"/>
                          </a:solidFill>
                          <a:latin typeface="Calibri"/>
                        </a:rPr>
                        <a:t>Gospel Reference</a:t>
                      </a:r>
                    </a:p>
                  </a:txBody>
                  <a:tcPr marL="21273" marR="21273" marT="21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500" b="1" i="0" u="none" strike="noStrike">
                          <a:solidFill>
                            <a:srgbClr val="000000"/>
                          </a:solidFill>
                          <a:latin typeface="Calibri"/>
                        </a:rPr>
                        <a:t>OT Quotation</a:t>
                      </a:r>
                    </a:p>
                  </a:txBody>
                  <a:tcPr marL="21273" marR="21273" marT="212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5450">
                <a:tc>
                  <a:txBody>
                    <a:bodyPr/>
                    <a:lstStyle/>
                    <a:p>
                      <a:pPr algn="l" fontAlgn="b"/>
                      <a:r>
                        <a:rPr lang="en-US" sz="2500" b="0" i="0" u="none" strike="noStrike">
                          <a:solidFill>
                            <a:srgbClr val="000000"/>
                          </a:solidFill>
                          <a:latin typeface="Calibri"/>
                        </a:rPr>
                        <a:t>Matthew 4:4</a:t>
                      </a:r>
                    </a:p>
                  </a:txBody>
                  <a:tcPr marL="21273" marR="21273" marT="2127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2500" b="0" i="0" u="none" strike="noStrike">
                          <a:solidFill>
                            <a:srgbClr val="000000"/>
                          </a:solidFill>
                          <a:latin typeface="Calibri"/>
                        </a:rPr>
                        <a:t>Deuteronomy 8:3</a:t>
                      </a:r>
                    </a:p>
                  </a:txBody>
                  <a:tcPr marL="21273" marR="21273" marT="21273" marB="0" anchor="b">
                    <a:lnL>
                      <a:noFill/>
                    </a:lnL>
                    <a:lnR>
                      <a:noFill/>
                    </a:lnR>
                    <a:lnT w="6350" cap="flat" cmpd="sng" algn="ctr">
                      <a:solidFill>
                        <a:srgbClr val="000000"/>
                      </a:solidFill>
                      <a:prstDash val="solid"/>
                      <a:round/>
                      <a:headEnd type="none" w="med" len="med"/>
                      <a:tailEnd type="none" w="med" len="med"/>
                    </a:lnT>
                    <a:lnB>
                      <a:noFill/>
                    </a:lnB>
                  </a:tcPr>
                </a:tc>
              </a:tr>
              <a:tr h="425450">
                <a:tc>
                  <a:txBody>
                    <a:bodyPr/>
                    <a:lstStyle/>
                    <a:p>
                      <a:pPr algn="l" fontAlgn="b"/>
                      <a:r>
                        <a:rPr lang="en-US" sz="2500" b="0" i="0" u="none" strike="noStrike">
                          <a:solidFill>
                            <a:srgbClr val="000000"/>
                          </a:solidFill>
                          <a:latin typeface="Calibri"/>
                        </a:rPr>
                        <a:t>Matthew 4:7</a:t>
                      </a:r>
                    </a:p>
                  </a:txBody>
                  <a:tcPr marL="21273" marR="21273" marT="21273" marB="0" anchor="b">
                    <a:lnL>
                      <a:noFill/>
                    </a:lnL>
                    <a:lnR>
                      <a:noFill/>
                    </a:lnR>
                    <a:lnT>
                      <a:noFill/>
                    </a:lnT>
                    <a:lnB>
                      <a:noFill/>
                    </a:lnB>
                  </a:tcPr>
                </a:tc>
                <a:tc>
                  <a:txBody>
                    <a:bodyPr/>
                    <a:lstStyle/>
                    <a:p>
                      <a:pPr algn="l" fontAlgn="b"/>
                      <a:r>
                        <a:rPr lang="en-US" sz="2500" b="0" i="0" u="none" strike="noStrike">
                          <a:solidFill>
                            <a:srgbClr val="000000"/>
                          </a:solidFill>
                          <a:latin typeface="Calibri"/>
                        </a:rPr>
                        <a:t>Deuteronomy 6:13</a:t>
                      </a:r>
                    </a:p>
                  </a:txBody>
                  <a:tcPr marL="21273" marR="21273" marT="21273" marB="0" anchor="b">
                    <a:lnL>
                      <a:noFill/>
                    </a:lnL>
                    <a:lnR>
                      <a:noFill/>
                    </a:lnR>
                    <a:lnT>
                      <a:noFill/>
                    </a:lnT>
                    <a:lnB>
                      <a:noFill/>
                    </a:lnB>
                  </a:tcPr>
                </a:tc>
              </a:tr>
              <a:tr h="425450">
                <a:tc>
                  <a:txBody>
                    <a:bodyPr/>
                    <a:lstStyle/>
                    <a:p>
                      <a:pPr algn="l" fontAlgn="b"/>
                      <a:r>
                        <a:rPr lang="en-US" sz="2500" b="0" i="0" u="none" strike="noStrike">
                          <a:solidFill>
                            <a:srgbClr val="000000"/>
                          </a:solidFill>
                          <a:latin typeface="Calibri"/>
                        </a:rPr>
                        <a:t>Matthew 4:10</a:t>
                      </a:r>
                    </a:p>
                  </a:txBody>
                  <a:tcPr marL="21273" marR="21273" marT="21273" marB="0" anchor="b">
                    <a:lnL>
                      <a:noFill/>
                    </a:lnL>
                    <a:lnR>
                      <a:noFill/>
                    </a:lnR>
                    <a:lnT>
                      <a:noFill/>
                    </a:lnT>
                    <a:lnB>
                      <a:noFill/>
                    </a:lnB>
                  </a:tcPr>
                </a:tc>
                <a:tc>
                  <a:txBody>
                    <a:bodyPr/>
                    <a:lstStyle/>
                    <a:p>
                      <a:pPr algn="l" fontAlgn="b"/>
                      <a:r>
                        <a:rPr lang="en-US" sz="2500" b="0" i="0" u="none" strike="noStrike">
                          <a:solidFill>
                            <a:srgbClr val="000000"/>
                          </a:solidFill>
                          <a:latin typeface="Calibri"/>
                        </a:rPr>
                        <a:t>Deuteronomy 6:16</a:t>
                      </a:r>
                    </a:p>
                  </a:txBody>
                  <a:tcPr marL="21273" marR="21273" marT="21273" marB="0" anchor="b">
                    <a:lnL>
                      <a:noFill/>
                    </a:lnL>
                    <a:lnR>
                      <a:noFill/>
                    </a:lnR>
                    <a:lnT>
                      <a:noFill/>
                    </a:lnT>
                    <a:lnB>
                      <a:noFill/>
                    </a:lnB>
                  </a:tcPr>
                </a:tc>
              </a:tr>
              <a:tr h="425450">
                <a:tc>
                  <a:txBody>
                    <a:bodyPr/>
                    <a:lstStyle/>
                    <a:p>
                      <a:pPr algn="l" fontAlgn="b"/>
                      <a:r>
                        <a:rPr lang="en-US" sz="2500" b="0" i="0" u="none" strike="noStrike">
                          <a:solidFill>
                            <a:srgbClr val="000000"/>
                          </a:solidFill>
                          <a:latin typeface="Calibri"/>
                        </a:rPr>
                        <a:t>Matthew 21:42</a:t>
                      </a:r>
                    </a:p>
                  </a:txBody>
                  <a:tcPr marL="21273" marR="21273" marT="21273" marB="0" anchor="b">
                    <a:lnL>
                      <a:noFill/>
                    </a:lnL>
                    <a:lnR>
                      <a:noFill/>
                    </a:lnR>
                    <a:lnT>
                      <a:noFill/>
                    </a:lnT>
                    <a:lnB>
                      <a:noFill/>
                    </a:lnB>
                  </a:tcPr>
                </a:tc>
                <a:tc>
                  <a:txBody>
                    <a:bodyPr/>
                    <a:lstStyle/>
                    <a:p>
                      <a:pPr algn="l" fontAlgn="b"/>
                      <a:r>
                        <a:rPr lang="en-US" sz="2500" b="0" i="0" u="none" strike="noStrike">
                          <a:solidFill>
                            <a:srgbClr val="000000"/>
                          </a:solidFill>
                          <a:latin typeface="Calibri"/>
                        </a:rPr>
                        <a:t>Psalm 118:22</a:t>
                      </a:r>
                    </a:p>
                  </a:txBody>
                  <a:tcPr marL="21273" marR="21273" marT="21273" marB="0" anchor="b">
                    <a:lnL>
                      <a:noFill/>
                    </a:lnL>
                    <a:lnR>
                      <a:noFill/>
                    </a:lnR>
                    <a:lnT>
                      <a:noFill/>
                    </a:lnT>
                    <a:lnB>
                      <a:noFill/>
                    </a:lnB>
                  </a:tcPr>
                </a:tc>
              </a:tr>
              <a:tr h="425450">
                <a:tc>
                  <a:txBody>
                    <a:bodyPr/>
                    <a:lstStyle/>
                    <a:p>
                      <a:pPr algn="l" fontAlgn="b"/>
                      <a:r>
                        <a:rPr lang="en-US" sz="2500" b="0" i="0" u="none" strike="noStrike">
                          <a:solidFill>
                            <a:srgbClr val="000000"/>
                          </a:solidFill>
                          <a:latin typeface="Calibri"/>
                        </a:rPr>
                        <a:t>Matthew 12:18-21</a:t>
                      </a:r>
                    </a:p>
                  </a:txBody>
                  <a:tcPr marL="21273" marR="21273" marT="21273" marB="0" anchor="b">
                    <a:lnL>
                      <a:noFill/>
                    </a:lnL>
                    <a:lnR>
                      <a:noFill/>
                    </a:lnR>
                    <a:lnT>
                      <a:noFill/>
                    </a:lnT>
                    <a:lnB>
                      <a:noFill/>
                    </a:lnB>
                  </a:tcPr>
                </a:tc>
                <a:tc>
                  <a:txBody>
                    <a:bodyPr/>
                    <a:lstStyle/>
                    <a:p>
                      <a:pPr algn="l" fontAlgn="b"/>
                      <a:r>
                        <a:rPr lang="en-US" sz="2500" b="0" i="0" u="none" strike="noStrike" dirty="0">
                          <a:solidFill>
                            <a:srgbClr val="000000"/>
                          </a:solidFill>
                          <a:latin typeface="Calibri"/>
                        </a:rPr>
                        <a:t>Isaiah 42:1-4</a:t>
                      </a:r>
                    </a:p>
                  </a:txBody>
                  <a:tcPr marL="21273" marR="21273" marT="21273" marB="0" anchor="b">
                    <a:lnL>
                      <a:noFill/>
                    </a:lnL>
                    <a:lnR>
                      <a:noFill/>
                    </a:lnR>
                    <a:lnT>
                      <a:noFill/>
                    </a:lnT>
                    <a:lnB>
                      <a:noFill/>
                    </a:lnB>
                  </a:tcPr>
                </a:tc>
              </a:tr>
            </a:tbl>
          </a:graphicData>
        </a:graphic>
      </p:graphicFrame>
    </p:spTree>
  </p:cSld>
  <p:clrMapOvr>
    <a:masterClrMapping/>
  </p:clrMapOvr>
  <p:transition spd="med">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4525963"/>
          </a:xfrm>
        </p:spPr>
        <p:txBody>
          <a:bodyPr>
            <a:normAutofit fontScale="85000" lnSpcReduction="20000"/>
          </a:bodyPr>
          <a:lstStyle/>
          <a:p>
            <a:r>
              <a:rPr lang="en-US" dirty="0" smtClean="0"/>
              <a:t>(3) Inspiration of the </a:t>
            </a:r>
            <a:r>
              <a:rPr lang="en-US" b="1" i="1" dirty="0" smtClean="0"/>
              <a:t>words</a:t>
            </a:r>
            <a:r>
              <a:rPr lang="en-US" dirty="0" smtClean="0"/>
              <a:t> (Verbal Inspiration)</a:t>
            </a:r>
            <a:br>
              <a:rPr lang="en-US" dirty="0" smtClean="0"/>
            </a:br>
            <a:endParaRPr lang="en-US" dirty="0" smtClean="0"/>
          </a:p>
          <a:p>
            <a:pPr>
              <a:buNone/>
            </a:pPr>
            <a:r>
              <a:rPr lang="en-US" dirty="0" smtClean="0"/>
              <a:t>	</a:t>
            </a:r>
            <a:r>
              <a:rPr lang="en-US" i="1" dirty="0" smtClean="0"/>
              <a:t>John 8:58 – Jesus said to them, “Truly, truly, I say to you, before Abraham was born, I am.”</a:t>
            </a:r>
            <a:br>
              <a:rPr lang="en-US" i="1" dirty="0" smtClean="0"/>
            </a:br>
            <a:endParaRPr lang="en-US" i="1" dirty="0" smtClean="0"/>
          </a:p>
          <a:p>
            <a:pPr>
              <a:buNone/>
            </a:pPr>
            <a:r>
              <a:rPr lang="en-US" i="1" dirty="0" smtClean="0"/>
              <a:t>	Exodus 3:14 – And God said to Moses, “I AM WHO I AM”; and He said, “Thus you shall say to the sons of Israel, ‘I AM has sent me to you.’”</a:t>
            </a:r>
            <a:r>
              <a:rPr lang="en-US" dirty="0" smtClean="0"/>
              <a:t/>
            </a:r>
            <a:br>
              <a:rPr lang="en-US" dirty="0" smtClean="0"/>
            </a:br>
            <a:endParaRPr lang="en-US" dirty="0" smtClean="0"/>
          </a:p>
          <a:p>
            <a:r>
              <a:rPr lang="en-US" dirty="0" smtClean="0"/>
              <a:t>The entire force of this statement hinged in the </a:t>
            </a:r>
            <a:r>
              <a:rPr lang="en-US" b="1" i="1" dirty="0" smtClean="0"/>
              <a:t>present tense </a:t>
            </a:r>
            <a:r>
              <a:rPr lang="en-US" dirty="0" smtClean="0"/>
              <a:t>of </a:t>
            </a:r>
            <a:r>
              <a:rPr lang="en-US" b="1" i="1" dirty="0" smtClean="0"/>
              <a:t>one word</a:t>
            </a:r>
            <a:r>
              <a:rPr lang="en-US" dirty="0" smtClean="0"/>
              <a:t>.</a:t>
            </a:r>
            <a:br>
              <a:rPr lang="en-US" dirty="0" smtClean="0"/>
            </a:br>
            <a:endParaRPr lang="en-US" dirty="0" smtClean="0"/>
          </a:p>
          <a:p>
            <a:pPr>
              <a:buNone/>
            </a:pPr>
            <a:r>
              <a:rPr lang="en-US" dirty="0" smtClean="0"/>
              <a:t>	Also see Matthew 22:43-44 in reference to Psalm 110:1; John 10:34-35 in reference to Psalm 82:6</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2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31837"/>
            <a:ext cx="8229600" cy="4525963"/>
          </a:xfrm>
        </p:spPr>
        <p:txBody>
          <a:bodyPr/>
          <a:lstStyle/>
          <a:p>
            <a:r>
              <a:rPr lang="en-US" dirty="0" smtClean="0"/>
              <a:t>(4) Inspiration of the </a:t>
            </a:r>
            <a:r>
              <a:rPr lang="en-US" b="1" i="1" dirty="0" smtClean="0"/>
              <a:t>letters</a:t>
            </a:r>
            <a:r>
              <a:rPr lang="en-US" dirty="0" smtClean="0"/>
              <a:t> and even the </a:t>
            </a:r>
            <a:r>
              <a:rPr lang="en-US" b="1" i="1" dirty="0" smtClean="0"/>
              <a:t>parts</a:t>
            </a:r>
            <a:r>
              <a:rPr lang="en-US" dirty="0" smtClean="0"/>
              <a:t> of the letters</a:t>
            </a:r>
            <a:br>
              <a:rPr lang="en-US" dirty="0" smtClean="0"/>
            </a:br>
            <a:endParaRPr lang="en-US" dirty="0" smtClean="0"/>
          </a:p>
          <a:p>
            <a:pPr>
              <a:buNone/>
            </a:pPr>
            <a:r>
              <a:rPr lang="en-US" i="1" dirty="0" smtClean="0"/>
              <a:t>	Matthew 5:18 – For truly I say to you, until heaven and earth pass away, not the smallest letter or stoke shall pass away from the Law, until all is accomplished.</a:t>
            </a:r>
            <a:endParaRPr lang="en-US" i="1"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The Inspiration of the Whole (Plenary Inspiration)</a:t>
            </a:r>
          </a:p>
          <a:p>
            <a:r>
              <a:rPr lang="en-US" sz="2400" dirty="0" smtClean="0"/>
              <a:t>The Inspiration of the Parts </a:t>
            </a:r>
          </a:p>
          <a:p>
            <a:r>
              <a:rPr lang="en-US" sz="2400" dirty="0" smtClean="0"/>
              <a:t>The Inspiration of the Words (Verbal Inspiration)</a:t>
            </a:r>
          </a:p>
          <a:p>
            <a:r>
              <a:rPr lang="en-US" sz="2400" dirty="0" smtClean="0"/>
              <a:t>The Inspiration of the Letters</a:t>
            </a:r>
          </a:p>
          <a:p>
            <a:r>
              <a:rPr lang="en-US" sz="2400" dirty="0" smtClean="0"/>
              <a:t>The Inspiration of the Parts of the Letters</a:t>
            </a:r>
            <a:r>
              <a:rPr lang="en-US" dirty="0" smtClean="0"/>
              <a:t/>
            </a:r>
            <a:br>
              <a:rPr lang="en-US" dirty="0" smtClean="0"/>
            </a:br>
            <a:endParaRPr lang="en-US" dirty="0" smtClean="0"/>
          </a:p>
          <a:p>
            <a:pPr>
              <a:buNone/>
            </a:pPr>
            <a:r>
              <a:rPr lang="en-US" b="1" dirty="0" smtClean="0"/>
              <a:t>	We sum this up in saying we believe in verbal, plenary inspiration.</a:t>
            </a:r>
            <a:endParaRPr lang="en-US" b="1" dirty="0"/>
          </a:p>
        </p:txBody>
      </p:sp>
      <p:sp>
        <p:nvSpPr>
          <p:cNvPr id="3" name="Title 2"/>
          <p:cNvSpPr>
            <a:spLocks noGrp="1"/>
          </p:cNvSpPr>
          <p:nvPr>
            <p:ph type="title"/>
          </p:nvPr>
        </p:nvSpPr>
        <p:spPr/>
        <p:txBody>
          <a:bodyPr/>
          <a:lstStyle/>
          <a:p>
            <a:r>
              <a:rPr lang="en-US" b="0" dirty="0" smtClean="0"/>
              <a:t>In Sum: </a:t>
            </a:r>
            <a:r>
              <a:rPr lang="en-US" dirty="0" smtClean="0"/>
              <a:t>Jesus believed it</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525963"/>
          </a:xfrm>
        </p:spPr>
        <p:txBody>
          <a:bodyPr>
            <a:normAutofit fontScale="92500" lnSpcReduction="20000"/>
          </a:bodyPr>
          <a:lstStyle/>
          <a:p>
            <a:r>
              <a:rPr lang="en-US" dirty="0" smtClean="0"/>
              <a:t>(1) Paul had an </a:t>
            </a:r>
            <a:r>
              <a:rPr lang="en-US" b="1" dirty="0" smtClean="0"/>
              <a:t>awareness</a:t>
            </a:r>
            <a:r>
              <a:rPr lang="en-US" dirty="0" smtClean="0"/>
              <a:t> that the NT Scripture was being written during his time and equated the NT with the OT in weight and authority.</a:t>
            </a:r>
            <a:br>
              <a:rPr lang="en-US" dirty="0" smtClean="0"/>
            </a:br>
            <a:endParaRPr lang="en-US" dirty="0" smtClean="0"/>
          </a:p>
          <a:p>
            <a:pPr>
              <a:buNone/>
            </a:pPr>
            <a:r>
              <a:rPr lang="en-US" i="1" dirty="0" smtClean="0"/>
              <a:t>	1 Timothy 5:18 – For the Scripture says, “You shall not muzzle the ox while he is threshing,” and “The laborer is worthy of his wages.”</a:t>
            </a:r>
            <a:br>
              <a:rPr lang="en-US" i="1" dirty="0" smtClean="0"/>
            </a:br>
            <a:endParaRPr lang="en-US" i="1" dirty="0" smtClean="0"/>
          </a:p>
          <a:p>
            <a:pPr>
              <a:buNone/>
            </a:pPr>
            <a:r>
              <a:rPr lang="en-US" i="1" dirty="0" smtClean="0"/>
              <a:t>	Deuteronomy 25:4 – “You shall not muzzle the ox while he is threshing.”</a:t>
            </a:r>
            <a:br>
              <a:rPr lang="en-US" i="1" dirty="0" smtClean="0"/>
            </a:br>
            <a:r>
              <a:rPr lang="en-US" i="1" dirty="0" smtClean="0"/>
              <a:t/>
            </a:r>
            <a:br>
              <a:rPr lang="en-US" i="1" dirty="0" smtClean="0"/>
            </a:br>
            <a:r>
              <a:rPr lang="en-US" i="1" dirty="0" smtClean="0"/>
              <a:t>Luke 10:7 – And stay in that house, eating and drinking what they give you; for the laborer is worthy of his wages.</a:t>
            </a:r>
          </a:p>
          <a:p>
            <a:endParaRPr lang="en-US" dirty="0"/>
          </a:p>
        </p:txBody>
      </p:sp>
      <p:sp>
        <p:nvSpPr>
          <p:cNvPr id="3" name="Title 2"/>
          <p:cNvSpPr>
            <a:spLocks noGrp="1"/>
          </p:cNvSpPr>
          <p:nvPr>
            <p:ph type="title"/>
          </p:nvPr>
        </p:nvSpPr>
        <p:spPr/>
        <p:txBody>
          <a:bodyPr>
            <a:normAutofit fontScale="90000"/>
          </a:bodyPr>
          <a:lstStyle/>
          <a:p>
            <a:r>
              <a:rPr lang="en-US" dirty="0" smtClean="0"/>
              <a:t>Some additional considerations:</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31837"/>
            <a:ext cx="8229600" cy="4525963"/>
          </a:xfrm>
        </p:spPr>
        <p:txBody>
          <a:bodyPr>
            <a:normAutofit fontScale="92500"/>
          </a:bodyPr>
          <a:lstStyle/>
          <a:p>
            <a:r>
              <a:rPr lang="en-US" dirty="0" smtClean="0"/>
              <a:t>(2) Peter had an awareness of </a:t>
            </a:r>
            <a:r>
              <a:rPr lang="en-US" b="1" i="1" dirty="0" smtClean="0"/>
              <a:t>Paul's</a:t>
            </a:r>
            <a:r>
              <a:rPr lang="en-US" dirty="0" smtClean="0"/>
              <a:t> writings as being inspired and acknowledged those writings as Scripture.</a:t>
            </a:r>
            <a:br>
              <a:rPr lang="en-US" dirty="0" smtClean="0"/>
            </a:br>
            <a:endParaRPr lang="en-US" dirty="0" smtClean="0"/>
          </a:p>
          <a:p>
            <a:pPr>
              <a:buNone/>
            </a:pPr>
            <a:r>
              <a:rPr lang="en-US" i="1" dirty="0" smtClean="0"/>
              <a:t>	2 Peter 3:15-16 – just as also our beloved brother Paul, according to the wisdom given him, wrote to you, as also in all his letters, speaking in them of these things, in which are some things hard to understand, which the untaught and unstable distort, as they do also the rest of the Scriptures, to their own destruction.</a:t>
            </a:r>
            <a:endParaRPr lang="en-US" i="1"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We stand in awe of </a:t>
            </a:r>
            <a:r>
              <a:rPr lang="en-US" b="1" i="1" dirty="0" smtClean="0"/>
              <a:t>grace</a:t>
            </a:r>
            <a:r>
              <a:rPr lang="en-US" dirty="0" smtClean="0"/>
              <a:t>.</a:t>
            </a:r>
            <a:br>
              <a:rPr lang="en-US" dirty="0" smtClean="0"/>
            </a:br>
            <a:endParaRPr lang="en-US" dirty="0" smtClean="0"/>
          </a:p>
          <a:p>
            <a:pPr marL="624078" indent="-514350">
              <a:buFont typeface="+mj-lt"/>
              <a:buAutoNum type="arabicPeriod"/>
            </a:pPr>
            <a:r>
              <a:rPr lang="en-US" dirty="0" smtClean="0"/>
              <a:t>We become </a:t>
            </a:r>
            <a:r>
              <a:rPr lang="en-US" b="1" i="1" dirty="0" smtClean="0"/>
              <a:t>precise</a:t>
            </a:r>
            <a:r>
              <a:rPr lang="en-US" dirty="0" smtClean="0"/>
              <a:t> as engineers and </a:t>
            </a:r>
            <a:r>
              <a:rPr lang="en-US" b="1" i="1" dirty="0" smtClean="0"/>
              <a:t>emotional</a:t>
            </a:r>
            <a:r>
              <a:rPr lang="en-US" dirty="0" smtClean="0"/>
              <a:t> as artists</a:t>
            </a:r>
            <a:br>
              <a:rPr lang="en-US" dirty="0" smtClean="0"/>
            </a:br>
            <a:endParaRPr lang="en-US" dirty="0" smtClean="0"/>
          </a:p>
          <a:p>
            <a:pPr marL="624078" indent="-514350">
              <a:buFont typeface="+mj-lt"/>
              <a:buAutoNum type="arabicPeriod"/>
            </a:pPr>
            <a:r>
              <a:rPr lang="en-US" dirty="0" smtClean="0"/>
              <a:t>We </a:t>
            </a:r>
            <a:r>
              <a:rPr lang="en-US" b="1" i="1" dirty="0" smtClean="0"/>
              <a:t>anticipate</a:t>
            </a:r>
            <a:r>
              <a:rPr lang="en-US" dirty="0" smtClean="0"/>
              <a:t> the unleashing of God’s power in His </a:t>
            </a:r>
            <a:r>
              <a:rPr lang="en-US" b="1" i="1" dirty="0" smtClean="0"/>
              <a:t>Word</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smtClean="0"/>
              <a:t>IV. What should be our response to the doctrine of inspiration?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Understanding the doctrine of inspiration makes us precise as engineers and emotional as artists.  Which side of the spectrum do you gravitate towards</a:t>
            </a:r>
            <a:r>
              <a:rPr lang="en-US" dirty="0" smtClean="0"/>
              <a:t>?</a:t>
            </a:r>
          </a:p>
          <a:p>
            <a:pPr marL="624078" indent="-514350">
              <a:buFont typeface="+mj-lt"/>
              <a:buAutoNum type="arabicPeriod"/>
            </a:pPr>
            <a:r>
              <a:rPr lang="en-US" dirty="0" smtClean="0"/>
              <a:t>How does this teaching change the way we handle Scripture?  Any questions on this teaching?</a:t>
            </a:r>
            <a:endParaRPr lang="en-US" dirty="0"/>
          </a:p>
        </p:txBody>
      </p:sp>
      <p:sp>
        <p:nvSpPr>
          <p:cNvPr id="3" name="Title 2"/>
          <p:cNvSpPr>
            <a:spLocks noGrp="1"/>
          </p:cNvSpPr>
          <p:nvPr>
            <p:ph type="title"/>
          </p:nvPr>
        </p:nvSpPr>
        <p:spPr/>
        <p:txBody>
          <a:bodyPr>
            <a:normAutofit/>
          </a:bodyPr>
          <a:lstStyle/>
          <a:p>
            <a:r>
              <a:rPr lang="en-US" sz="3000" dirty="0" smtClean="0"/>
              <a:t>Introduction to Systematic Theology</a:t>
            </a:r>
            <a:br>
              <a:rPr lang="en-US" sz="3000" dirty="0" smtClean="0"/>
            </a:br>
            <a:r>
              <a:rPr lang="en-US" sz="3000" dirty="0" smtClean="0"/>
              <a:t>Discussion Questions:</a:t>
            </a:r>
            <a:endParaRPr lang="en-US" sz="3000" dirty="0"/>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772400" cy="4572000"/>
          </a:xfrm>
        </p:spPr>
        <p:txBody>
          <a:bodyPr/>
          <a:lstStyle/>
          <a:p>
            <a:r>
              <a:rPr lang="en-US" smtClean="0"/>
              <a:t>“Doctrine is what the whole Bible teaches us today about some particular topic” (Grudem)</a:t>
            </a:r>
            <a:br>
              <a:rPr lang="en-US" smtClean="0"/>
            </a:br>
            <a:endParaRPr lang="en-US" smtClean="0"/>
          </a:p>
          <a:p>
            <a:r>
              <a:rPr lang="en-US" smtClean="0"/>
              <a:t>Doctrines can be divided into </a:t>
            </a:r>
            <a:r>
              <a:rPr lang="en-US" b="1" smtClean="0"/>
              <a:t>general</a:t>
            </a:r>
            <a:r>
              <a:rPr lang="en-US" smtClean="0"/>
              <a:t> categories and </a:t>
            </a:r>
            <a:r>
              <a:rPr lang="en-US" b="1" smtClean="0"/>
              <a:t>specific</a:t>
            </a:r>
            <a:r>
              <a:rPr lang="en-US" smtClean="0"/>
              <a:t> categories.</a:t>
            </a:r>
          </a:p>
        </p:txBody>
      </p:sp>
      <p:sp>
        <p:nvSpPr>
          <p:cNvPr id="2" name="Title 1"/>
          <p:cNvSpPr>
            <a:spLocks noGrp="1"/>
          </p:cNvSpPr>
          <p:nvPr>
            <p:ph type="title"/>
          </p:nvPr>
        </p:nvSpPr>
        <p:spPr/>
        <p:txBody>
          <a:bodyPr>
            <a:normAutofit fontScale="90000"/>
          </a:bodyPr>
          <a:lstStyle/>
          <a:p>
            <a:pPr fontAlgn="auto">
              <a:spcAft>
                <a:spcPts val="0"/>
              </a:spcAft>
              <a:defRPr/>
            </a:pPr>
            <a:r>
              <a:rPr lang="en-US" dirty="0" smtClean="0"/>
              <a:t>The result of doing systematic theology is what we call </a:t>
            </a:r>
            <a:r>
              <a:rPr lang="en-US" b="1" i="1" dirty="0" smtClean="0"/>
              <a:t>doctrines</a:t>
            </a:r>
            <a:r>
              <a:rPr lang="en-US" i="1" dirty="0" smtClean="0"/>
              <a:t>.</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3200" b="1" dirty="0" smtClean="0"/>
              <a:t>Major Doctrines Studied Throughout Church History:</a:t>
            </a:r>
          </a:p>
        </p:txBody>
      </p:sp>
      <p:graphicFrame>
        <p:nvGraphicFramePr>
          <p:cNvPr id="5" name="Table 4"/>
          <p:cNvGraphicFramePr>
            <a:graphicFrameLocks noGrp="1"/>
          </p:cNvGraphicFramePr>
          <p:nvPr/>
        </p:nvGraphicFramePr>
        <p:xfrm>
          <a:off x="914400" y="1752600"/>
          <a:ext cx="7620000" cy="3407316"/>
        </p:xfrm>
        <a:graphic>
          <a:graphicData uri="http://schemas.openxmlformats.org/drawingml/2006/table">
            <a:tbl>
              <a:tblPr/>
              <a:tblGrid>
                <a:gridCol w="2540000"/>
                <a:gridCol w="2794000"/>
                <a:gridCol w="2286000"/>
              </a:tblGrid>
              <a:tr h="309756">
                <a:tc>
                  <a:txBody>
                    <a:bodyPr/>
                    <a:lstStyle/>
                    <a:p>
                      <a:pPr algn="l" fontAlgn="b"/>
                      <a:r>
                        <a:rPr lang="en-US" sz="1800" b="1" i="0" u="none" strike="noStrike" dirty="0">
                          <a:solidFill>
                            <a:srgbClr val="000000"/>
                          </a:solidFill>
                          <a:latin typeface="Lucida Sans Unicode" pitchFamily="34" charset="0"/>
                          <a:cs typeface="Lucida Sans Unicode" pitchFamily="34" charset="0"/>
                        </a:rPr>
                        <a:t>Name</a:t>
                      </a:r>
                    </a:p>
                  </a:txBody>
                  <a:tcPr marL="15488" marR="15488" marT="154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l" fontAlgn="b"/>
                      <a:r>
                        <a:rPr lang="en-US" sz="1800" b="1" i="0" u="none" strike="noStrike">
                          <a:solidFill>
                            <a:srgbClr val="000000"/>
                          </a:solidFill>
                          <a:latin typeface="Lucida Sans Unicode" pitchFamily="34" charset="0"/>
                          <a:cs typeface="Lucida Sans Unicode" pitchFamily="34" charset="0"/>
                        </a:rPr>
                        <a:t>Doctrine of</a:t>
                      </a:r>
                    </a:p>
                  </a:txBody>
                  <a:tcPr marL="15488" marR="15488" marT="154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l" fontAlgn="b"/>
                      <a:r>
                        <a:rPr lang="en-US" sz="1800" b="1" i="0" u="none" strike="noStrike">
                          <a:solidFill>
                            <a:srgbClr val="000000"/>
                          </a:solidFill>
                          <a:latin typeface="Lucida Sans Unicode" pitchFamily="34" charset="0"/>
                          <a:cs typeface="Lucida Sans Unicode" pitchFamily="34" charset="0"/>
                        </a:rPr>
                        <a:t>Covered in</a:t>
                      </a:r>
                    </a:p>
                  </a:txBody>
                  <a:tcPr marL="15488" marR="15488" marT="1548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r>
              <a:tr h="309756">
                <a:tc>
                  <a:txBody>
                    <a:bodyPr/>
                    <a:lstStyle/>
                    <a:p>
                      <a:pPr algn="l" fontAlgn="b"/>
                      <a:r>
                        <a:rPr lang="en-US" sz="1800" b="0" i="0" u="none" strike="noStrike" dirty="0" err="1">
                          <a:solidFill>
                            <a:srgbClr val="000000"/>
                          </a:solidFill>
                          <a:latin typeface="Lucida Sans Unicode" pitchFamily="34" charset="0"/>
                          <a:cs typeface="Lucida Sans Unicode" pitchFamily="34" charset="0"/>
                        </a:rPr>
                        <a:t>Bibliology</a:t>
                      </a:r>
                      <a:endParaRPr lang="en-US" sz="1800" b="0" i="0" u="none" strike="noStrike" dirty="0">
                        <a:solidFill>
                          <a:srgbClr val="000000"/>
                        </a:solidFill>
                        <a:latin typeface="Lucida Sans Unicode" pitchFamily="34" charset="0"/>
                        <a:cs typeface="Lucida Sans Unicode" pitchFamily="34" charset="0"/>
                      </a:endParaRPr>
                    </a:p>
                  </a:txBody>
                  <a:tcPr marL="15488" marR="15488" marT="1548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1" u="none" strike="noStrike">
                          <a:solidFill>
                            <a:srgbClr val="000000"/>
                          </a:solidFill>
                          <a:latin typeface="Lucida Sans Unicode" pitchFamily="34" charset="0"/>
                          <a:cs typeface="Lucida Sans Unicode" pitchFamily="34" charset="0"/>
                        </a:rPr>
                        <a:t>The Bible</a:t>
                      </a:r>
                    </a:p>
                  </a:txBody>
                  <a:tcPr marL="15488" marR="15488" marT="1548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a:solidFill>
                            <a:srgbClr val="000000"/>
                          </a:solidFill>
                          <a:latin typeface="Lucida Sans Unicode" pitchFamily="34" charset="0"/>
                          <a:cs typeface="Lucida Sans Unicode" pitchFamily="34" charset="0"/>
                        </a:rPr>
                        <a:t>Theology I</a:t>
                      </a:r>
                    </a:p>
                  </a:txBody>
                  <a:tcPr marL="15488" marR="15488" marT="15488" marB="0" anchor="b">
                    <a:lnL>
                      <a:noFill/>
                    </a:lnL>
                    <a:lnR>
                      <a:noFill/>
                    </a:lnR>
                    <a:lnT w="6350" cap="flat" cmpd="sng" algn="ctr">
                      <a:solidFill>
                        <a:srgbClr val="000000"/>
                      </a:solidFill>
                      <a:prstDash val="solid"/>
                      <a:round/>
                      <a:headEnd type="none" w="med" len="med"/>
                      <a:tailEnd type="none" w="med" len="med"/>
                    </a:lnT>
                    <a:lnB>
                      <a:noFill/>
                    </a:lnB>
                  </a:tcPr>
                </a:tc>
              </a:tr>
              <a:tr h="309756">
                <a:tc>
                  <a:txBody>
                    <a:bodyPr/>
                    <a:lstStyle/>
                    <a:p>
                      <a:pPr algn="l" fontAlgn="b"/>
                      <a:r>
                        <a:rPr lang="en-US" sz="1800" b="0" i="0" u="none" strike="noStrike" dirty="0">
                          <a:solidFill>
                            <a:srgbClr val="000000"/>
                          </a:solidFill>
                          <a:latin typeface="Lucida Sans Unicode" pitchFamily="34" charset="0"/>
                          <a:cs typeface="Lucida Sans Unicode" pitchFamily="34" charset="0"/>
                        </a:rPr>
                        <a:t>Theology Proper</a:t>
                      </a:r>
                    </a:p>
                  </a:txBody>
                  <a:tcPr marL="15488" marR="15488" marT="15488" marB="0" anchor="b">
                    <a:lnL>
                      <a:noFill/>
                    </a:lnL>
                    <a:lnR>
                      <a:noFill/>
                    </a:lnR>
                    <a:lnT>
                      <a:noFill/>
                    </a:lnT>
                    <a:lnB>
                      <a:noFill/>
                    </a:lnB>
                  </a:tcPr>
                </a:tc>
                <a:tc>
                  <a:txBody>
                    <a:bodyPr/>
                    <a:lstStyle/>
                    <a:p>
                      <a:pPr algn="l" fontAlgn="b"/>
                      <a:r>
                        <a:rPr lang="en-US" sz="1800" b="0" i="1" u="none" strike="noStrike">
                          <a:solidFill>
                            <a:srgbClr val="000000"/>
                          </a:solidFill>
                          <a:latin typeface="Lucida Sans Unicode" pitchFamily="34" charset="0"/>
                          <a:cs typeface="Lucida Sans Unicode" pitchFamily="34" charset="0"/>
                        </a:rPr>
                        <a:t>God</a:t>
                      </a:r>
                    </a:p>
                  </a:txBody>
                  <a:tcPr marL="15488" marR="15488" marT="15488" marB="0" anchor="b">
                    <a:lnL>
                      <a:noFill/>
                    </a:lnL>
                    <a:lnR>
                      <a:noFill/>
                    </a:lnR>
                    <a:lnT>
                      <a:noFill/>
                    </a:lnT>
                    <a:lnB>
                      <a:noFill/>
                    </a:lnB>
                  </a:tcPr>
                </a:tc>
                <a:tc>
                  <a:txBody>
                    <a:bodyPr/>
                    <a:lstStyle/>
                    <a:p>
                      <a:pPr algn="l" fontAlgn="b"/>
                      <a:r>
                        <a:rPr lang="en-US" sz="1800" b="0" i="0" u="none" strike="noStrike">
                          <a:solidFill>
                            <a:srgbClr val="000000"/>
                          </a:solidFill>
                          <a:latin typeface="Lucida Sans Unicode" pitchFamily="34" charset="0"/>
                          <a:cs typeface="Lucida Sans Unicode" pitchFamily="34" charset="0"/>
                        </a:rPr>
                        <a:t>Theology I</a:t>
                      </a:r>
                    </a:p>
                  </a:txBody>
                  <a:tcPr marL="15488" marR="15488" marT="15488" marB="0" anchor="b">
                    <a:lnL>
                      <a:noFill/>
                    </a:lnL>
                    <a:lnR>
                      <a:noFill/>
                    </a:lnR>
                    <a:lnT>
                      <a:noFill/>
                    </a:lnT>
                    <a:lnB>
                      <a:noFill/>
                    </a:lnB>
                  </a:tcPr>
                </a:tc>
              </a:tr>
              <a:tr h="309756">
                <a:tc>
                  <a:txBody>
                    <a:bodyPr/>
                    <a:lstStyle/>
                    <a:p>
                      <a:pPr algn="l" fontAlgn="b"/>
                      <a:r>
                        <a:rPr lang="en-US" sz="1800" b="0" i="0" u="none" strike="noStrike">
                          <a:solidFill>
                            <a:srgbClr val="000000"/>
                          </a:solidFill>
                          <a:latin typeface="Lucida Sans Unicode" pitchFamily="34" charset="0"/>
                          <a:cs typeface="Lucida Sans Unicode" pitchFamily="34" charset="0"/>
                        </a:rPr>
                        <a:t>Christology</a:t>
                      </a:r>
                    </a:p>
                  </a:txBody>
                  <a:tcPr marL="15488" marR="15488" marT="15488" marB="0" anchor="b">
                    <a:lnL>
                      <a:noFill/>
                    </a:lnL>
                    <a:lnR>
                      <a:noFill/>
                    </a:lnR>
                    <a:lnT>
                      <a:noFill/>
                    </a:lnT>
                    <a:lnB>
                      <a:noFill/>
                    </a:lnB>
                  </a:tcPr>
                </a:tc>
                <a:tc>
                  <a:txBody>
                    <a:bodyPr/>
                    <a:lstStyle/>
                    <a:p>
                      <a:pPr algn="l" fontAlgn="b"/>
                      <a:r>
                        <a:rPr lang="en-US" sz="1800" b="0" i="1" u="none" strike="noStrike">
                          <a:solidFill>
                            <a:srgbClr val="000000"/>
                          </a:solidFill>
                          <a:latin typeface="Lucida Sans Unicode" pitchFamily="34" charset="0"/>
                          <a:cs typeface="Lucida Sans Unicode" pitchFamily="34" charset="0"/>
                        </a:rPr>
                        <a:t>Christ</a:t>
                      </a:r>
                    </a:p>
                  </a:txBody>
                  <a:tcPr marL="15488" marR="15488" marT="15488" marB="0" anchor="b">
                    <a:lnL>
                      <a:noFill/>
                    </a:lnL>
                    <a:lnR>
                      <a:noFill/>
                    </a:lnR>
                    <a:lnT>
                      <a:noFill/>
                    </a:lnT>
                    <a:lnB>
                      <a:noFill/>
                    </a:lnB>
                  </a:tcPr>
                </a:tc>
                <a:tc>
                  <a:txBody>
                    <a:bodyPr/>
                    <a:lstStyle/>
                    <a:p>
                      <a:pPr algn="l" fontAlgn="b"/>
                      <a:r>
                        <a:rPr lang="en-US" sz="1800" b="0" i="0" u="none" strike="noStrike">
                          <a:solidFill>
                            <a:srgbClr val="000000"/>
                          </a:solidFill>
                          <a:latin typeface="Lucida Sans Unicode" pitchFamily="34" charset="0"/>
                          <a:cs typeface="Lucida Sans Unicode" pitchFamily="34" charset="0"/>
                        </a:rPr>
                        <a:t>Theology II</a:t>
                      </a:r>
                    </a:p>
                  </a:txBody>
                  <a:tcPr marL="15488" marR="15488" marT="15488" marB="0" anchor="b">
                    <a:lnL>
                      <a:noFill/>
                    </a:lnL>
                    <a:lnR>
                      <a:noFill/>
                    </a:lnR>
                    <a:lnT>
                      <a:noFill/>
                    </a:lnT>
                    <a:lnB>
                      <a:noFill/>
                    </a:lnB>
                  </a:tcPr>
                </a:tc>
              </a:tr>
              <a:tr h="309756">
                <a:tc>
                  <a:txBody>
                    <a:bodyPr/>
                    <a:lstStyle/>
                    <a:p>
                      <a:pPr algn="l" fontAlgn="b"/>
                      <a:r>
                        <a:rPr lang="en-US" sz="1800" b="0" i="0" u="none" strike="noStrike">
                          <a:solidFill>
                            <a:srgbClr val="000000"/>
                          </a:solidFill>
                          <a:latin typeface="Lucida Sans Unicode" pitchFamily="34" charset="0"/>
                          <a:cs typeface="Lucida Sans Unicode" pitchFamily="34" charset="0"/>
                        </a:rPr>
                        <a:t>Pneumatology</a:t>
                      </a:r>
                    </a:p>
                  </a:txBody>
                  <a:tcPr marL="15488" marR="15488" marT="15488" marB="0" anchor="b">
                    <a:lnL>
                      <a:noFill/>
                    </a:lnL>
                    <a:lnR>
                      <a:noFill/>
                    </a:lnR>
                    <a:lnT>
                      <a:noFill/>
                    </a:lnT>
                    <a:lnB>
                      <a:noFill/>
                    </a:lnB>
                  </a:tcPr>
                </a:tc>
                <a:tc>
                  <a:txBody>
                    <a:bodyPr/>
                    <a:lstStyle/>
                    <a:p>
                      <a:pPr algn="l" fontAlgn="b"/>
                      <a:r>
                        <a:rPr lang="en-US" sz="1800" b="0" i="1" u="none" strike="noStrike">
                          <a:solidFill>
                            <a:srgbClr val="000000"/>
                          </a:solidFill>
                          <a:latin typeface="Lucida Sans Unicode" pitchFamily="34" charset="0"/>
                          <a:cs typeface="Lucida Sans Unicode" pitchFamily="34" charset="0"/>
                        </a:rPr>
                        <a:t>Holy Spirit</a:t>
                      </a:r>
                    </a:p>
                  </a:txBody>
                  <a:tcPr marL="15488" marR="15488" marT="15488" marB="0" anchor="b">
                    <a:lnL>
                      <a:noFill/>
                    </a:lnL>
                    <a:lnR>
                      <a:noFill/>
                    </a:lnR>
                    <a:lnT>
                      <a:noFill/>
                    </a:lnT>
                    <a:lnB>
                      <a:noFill/>
                    </a:lnB>
                  </a:tcPr>
                </a:tc>
                <a:tc>
                  <a:txBody>
                    <a:bodyPr/>
                    <a:lstStyle/>
                    <a:p>
                      <a:pPr algn="l" fontAlgn="b"/>
                      <a:r>
                        <a:rPr lang="en-US" sz="1800" b="0" i="0" u="none" strike="noStrike">
                          <a:solidFill>
                            <a:srgbClr val="000000"/>
                          </a:solidFill>
                          <a:latin typeface="Lucida Sans Unicode" pitchFamily="34" charset="0"/>
                          <a:cs typeface="Lucida Sans Unicode" pitchFamily="34" charset="0"/>
                        </a:rPr>
                        <a:t>Theology II</a:t>
                      </a:r>
                    </a:p>
                  </a:txBody>
                  <a:tcPr marL="15488" marR="15488" marT="15488" marB="0" anchor="b">
                    <a:lnL>
                      <a:noFill/>
                    </a:lnL>
                    <a:lnR>
                      <a:noFill/>
                    </a:lnR>
                    <a:lnT>
                      <a:noFill/>
                    </a:lnT>
                    <a:lnB>
                      <a:noFill/>
                    </a:lnB>
                  </a:tcPr>
                </a:tc>
              </a:tr>
              <a:tr h="309756">
                <a:tc>
                  <a:txBody>
                    <a:bodyPr/>
                    <a:lstStyle/>
                    <a:p>
                      <a:pPr algn="l" fontAlgn="b"/>
                      <a:r>
                        <a:rPr lang="en-US" sz="1800" b="0" i="0" u="none" strike="noStrike">
                          <a:solidFill>
                            <a:srgbClr val="000000"/>
                          </a:solidFill>
                          <a:latin typeface="Lucida Sans Unicode" pitchFamily="34" charset="0"/>
                          <a:cs typeface="Lucida Sans Unicode" pitchFamily="34" charset="0"/>
                        </a:rPr>
                        <a:t>Angelology</a:t>
                      </a:r>
                    </a:p>
                  </a:txBody>
                  <a:tcPr marL="15488" marR="15488" marT="15488" marB="0" anchor="b">
                    <a:lnL>
                      <a:noFill/>
                    </a:lnL>
                    <a:lnR>
                      <a:noFill/>
                    </a:lnR>
                    <a:lnT>
                      <a:noFill/>
                    </a:lnT>
                    <a:lnB>
                      <a:noFill/>
                    </a:lnB>
                  </a:tcPr>
                </a:tc>
                <a:tc>
                  <a:txBody>
                    <a:bodyPr/>
                    <a:lstStyle/>
                    <a:p>
                      <a:pPr algn="l" fontAlgn="b"/>
                      <a:r>
                        <a:rPr lang="en-US" sz="1800" b="0" i="1" u="none" strike="noStrike">
                          <a:solidFill>
                            <a:srgbClr val="000000"/>
                          </a:solidFill>
                          <a:latin typeface="Lucida Sans Unicode" pitchFamily="34" charset="0"/>
                          <a:cs typeface="Lucida Sans Unicode" pitchFamily="34" charset="0"/>
                        </a:rPr>
                        <a:t>Angels, Satan, Demons</a:t>
                      </a:r>
                    </a:p>
                  </a:txBody>
                  <a:tcPr marL="15488" marR="15488" marT="15488" marB="0" anchor="b">
                    <a:lnL>
                      <a:noFill/>
                    </a:lnL>
                    <a:lnR>
                      <a:noFill/>
                    </a:lnR>
                    <a:lnT>
                      <a:noFill/>
                    </a:lnT>
                    <a:lnB>
                      <a:noFill/>
                    </a:lnB>
                  </a:tcPr>
                </a:tc>
                <a:tc>
                  <a:txBody>
                    <a:bodyPr/>
                    <a:lstStyle/>
                    <a:p>
                      <a:pPr algn="l" fontAlgn="b"/>
                      <a:r>
                        <a:rPr lang="en-US" sz="1800" b="0" i="0" u="none" strike="noStrike">
                          <a:solidFill>
                            <a:srgbClr val="000000"/>
                          </a:solidFill>
                          <a:latin typeface="Lucida Sans Unicode" pitchFamily="34" charset="0"/>
                          <a:cs typeface="Lucida Sans Unicode" pitchFamily="34" charset="0"/>
                        </a:rPr>
                        <a:t>Theology II</a:t>
                      </a:r>
                    </a:p>
                  </a:txBody>
                  <a:tcPr marL="15488" marR="15488" marT="15488" marB="0" anchor="b">
                    <a:lnL>
                      <a:noFill/>
                    </a:lnL>
                    <a:lnR>
                      <a:noFill/>
                    </a:lnR>
                    <a:lnT>
                      <a:noFill/>
                    </a:lnT>
                    <a:lnB>
                      <a:noFill/>
                    </a:lnB>
                  </a:tcPr>
                </a:tc>
              </a:tr>
              <a:tr h="309756">
                <a:tc>
                  <a:txBody>
                    <a:bodyPr/>
                    <a:lstStyle/>
                    <a:p>
                      <a:pPr algn="l" fontAlgn="b"/>
                      <a:r>
                        <a:rPr lang="en-US" sz="1800" b="0" i="0" u="none" strike="noStrike">
                          <a:solidFill>
                            <a:srgbClr val="000000"/>
                          </a:solidFill>
                          <a:latin typeface="Lucida Sans Unicode" pitchFamily="34" charset="0"/>
                          <a:cs typeface="Lucida Sans Unicode" pitchFamily="34" charset="0"/>
                        </a:rPr>
                        <a:t>Anthropology</a:t>
                      </a:r>
                    </a:p>
                  </a:txBody>
                  <a:tcPr marL="15488" marR="15488" marT="15488" marB="0" anchor="b">
                    <a:lnL>
                      <a:noFill/>
                    </a:lnL>
                    <a:lnR>
                      <a:noFill/>
                    </a:lnR>
                    <a:lnT>
                      <a:noFill/>
                    </a:lnT>
                    <a:lnB>
                      <a:noFill/>
                    </a:lnB>
                  </a:tcPr>
                </a:tc>
                <a:tc>
                  <a:txBody>
                    <a:bodyPr/>
                    <a:lstStyle/>
                    <a:p>
                      <a:pPr algn="l" fontAlgn="b"/>
                      <a:r>
                        <a:rPr lang="en-US" sz="1800" b="0" i="1" u="none" strike="noStrike">
                          <a:solidFill>
                            <a:srgbClr val="000000"/>
                          </a:solidFill>
                          <a:latin typeface="Lucida Sans Unicode" pitchFamily="34" charset="0"/>
                          <a:cs typeface="Lucida Sans Unicode" pitchFamily="34" charset="0"/>
                        </a:rPr>
                        <a:t>Man</a:t>
                      </a:r>
                    </a:p>
                  </a:txBody>
                  <a:tcPr marL="15488" marR="15488" marT="15488" marB="0" anchor="b">
                    <a:lnL>
                      <a:noFill/>
                    </a:lnL>
                    <a:lnR>
                      <a:noFill/>
                    </a:lnR>
                    <a:lnT>
                      <a:noFill/>
                    </a:lnT>
                    <a:lnB>
                      <a:noFill/>
                    </a:lnB>
                  </a:tcPr>
                </a:tc>
                <a:tc>
                  <a:txBody>
                    <a:bodyPr/>
                    <a:lstStyle/>
                    <a:p>
                      <a:pPr algn="l" fontAlgn="b"/>
                      <a:r>
                        <a:rPr lang="en-US" sz="1800" b="0" i="0" u="none" strike="noStrike">
                          <a:solidFill>
                            <a:srgbClr val="000000"/>
                          </a:solidFill>
                          <a:latin typeface="Lucida Sans Unicode" pitchFamily="34" charset="0"/>
                          <a:cs typeface="Lucida Sans Unicode" pitchFamily="34" charset="0"/>
                        </a:rPr>
                        <a:t>Theology III</a:t>
                      </a:r>
                    </a:p>
                  </a:txBody>
                  <a:tcPr marL="15488" marR="15488" marT="15488" marB="0" anchor="b">
                    <a:lnL>
                      <a:noFill/>
                    </a:lnL>
                    <a:lnR>
                      <a:noFill/>
                    </a:lnR>
                    <a:lnT>
                      <a:noFill/>
                    </a:lnT>
                    <a:lnB>
                      <a:noFill/>
                    </a:lnB>
                  </a:tcPr>
                </a:tc>
              </a:tr>
              <a:tr h="309756">
                <a:tc>
                  <a:txBody>
                    <a:bodyPr/>
                    <a:lstStyle/>
                    <a:p>
                      <a:pPr algn="l" fontAlgn="b"/>
                      <a:r>
                        <a:rPr lang="en-US" sz="1800" b="0" i="0" u="none" strike="noStrike">
                          <a:solidFill>
                            <a:srgbClr val="000000"/>
                          </a:solidFill>
                          <a:latin typeface="Lucida Sans Unicode" pitchFamily="34" charset="0"/>
                          <a:cs typeface="Lucida Sans Unicode" pitchFamily="34" charset="0"/>
                        </a:rPr>
                        <a:t>Harmartiology</a:t>
                      </a:r>
                    </a:p>
                  </a:txBody>
                  <a:tcPr marL="15488" marR="15488" marT="15488" marB="0" anchor="b">
                    <a:lnL>
                      <a:noFill/>
                    </a:lnL>
                    <a:lnR>
                      <a:noFill/>
                    </a:lnR>
                    <a:lnT>
                      <a:noFill/>
                    </a:lnT>
                    <a:lnB>
                      <a:noFill/>
                    </a:lnB>
                  </a:tcPr>
                </a:tc>
                <a:tc>
                  <a:txBody>
                    <a:bodyPr/>
                    <a:lstStyle/>
                    <a:p>
                      <a:pPr algn="l" fontAlgn="b"/>
                      <a:r>
                        <a:rPr lang="en-US" sz="1800" b="0" i="1" u="none" strike="noStrike">
                          <a:solidFill>
                            <a:srgbClr val="000000"/>
                          </a:solidFill>
                          <a:latin typeface="Lucida Sans Unicode" pitchFamily="34" charset="0"/>
                          <a:cs typeface="Lucida Sans Unicode" pitchFamily="34" charset="0"/>
                        </a:rPr>
                        <a:t>Sin</a:t>
                      </a:r>
                    </a:p>
                  </a:txBody>
                  <a:tcPr marL="15488" marR="15488" marT="15488" marB="0" anchor="b">
                    <a:lnL>
                      <a:noFill/>
                    </a:lnL>
                    <a:lnR>
                      <a:noFill/>
                    </a:lnR>
                    <a:lnT>
                      <a:noFill/>
                    </a:lnT>
                    <a:lnB>
                      <a:noFill/>
                    </a:lnB>
                  </a:tcPr>
                </a:tc>
                <a:tc>
                  <a:txBody>
                    <a:bodyPr/>
                    <a:lstStyle/>
                    <a:p>
                      <a:pPr algn="l" fontAlgn="b"/>
                      <a:r>
                        <a:rPr lang="en-US" sz="1800" b="0" i="0" u="none" strike="noStrike">
                          <a:solidFill>
                            <a:srgbClr val="000000"/>
                          </a:solidFill>
                          <a:latin typeface="Lucida Sans Unicode" pitchFamily="34" charset="0"/>
                          <a:cs typeface="Lucida Sans Unicode" pitchFamily="34" charset="0"/>
                        </a:rPr>
                        <a:t>Theology III</a:t>
                      </a:r>
                    </a:p>
                  </a:txBody>
                  <a:tcPr marL="15488" marR="15488" marT="15488" marB="0" anchor="b">
                    <a:lnL>
                      <a:noFill/>
                    </a:lnL>
                    <a:lnR>
                      <a:noFill/>
                    </a:lnR>
                    <a:lnT>
                      <a:noFill/>
                    </a:lnT>
                    <a:lnB>
                      <a:noFill/>
                    </a:lnB>
                  </a:tcPr>
                </a:tc>
              </a:tr>
              <a:tr h="309756">
                <a:tc>
                  <a:txBody>
                    <a:bodyPr/>
                    <a:lstStyle/>
                    <a:p>
                      <a:pPr algn="l" fontAlgn="b"/>
                      <a:r>
                        <a:rPr lang="en-US" sz="1800" b="0" i="0" u="none" strike="noStrike">
                          <a:solidFill>
                            <a:srgbClr val="000000"/>
                          </a:solidFill>
                          <a:latin typeface="Lucida Sans Unicode" pitchFamily="34" charset="0"/>
                          <a:cs typeface="Lucida Sans Unicode" pitchFamily="34" charset="0"/>
                        </a:rPr>
                        <a:t>Soteriology</a:t>
                      </a:r>
                    </a:p>
                  </a:txBody>
                  <a:tcPr marL="15488" marR="15488" marT="15488" marB="0" anchor="b">
                    <a:lnL>
                      <a:noFill/>
                    </a:lnL>
                    <a:lnR>
                      <a:noFill/>
                    </a:lnR>
                    <a:lnT>
                      <a:noFill/>
                    </a:lnT>
                    <a:lnB>
                      <a:noFill/>
                    </a:lnB>
                  </a:tcPr>
                </a:tc>
                <a:tc>
                  <a:txBody>
                    <a:bodyPr/>
                    <a:lstStyle/>
                    <a:p>
                      <a:pPr algn="l" fontAlgn="b"/>
                      <a:r>
                        <a:rPr lang="en-US" sz="1800" b="0" i="1" u="none" strike="noStrike">
                          <a:solidFill>
                            <a:srgbClr val="000000"/>
                          </a:solidFill>
                          <a:latin typeface="Lucida Sans Unicode" pitchFamily="34" charset="0"/>
                          <a:cs typeface="Lucida Sans Unicode" pitchFamily="34" charset="0"/>
                        </a:rPr>
                        <a:t>Salvation</a:t>
                      </a:r>
                    </a:p>
                  </a:txBody>
                  <a:tcPr marL="15488" marR="15488" marT="15488" marB="0" anchor="b">
                    <a:lnL>
                      <a:noFill/>
                    </a:lnL>
                    <a:lnR>
                      <a:noFill/>
                    </a:lnR>
                    <a:lnT>
                      <a:noFill/>
                    </a:lnT>
                    <a:lnB>
                      <a:noFill/>
                    </a:lnB>
                  </a:tcPr>
                </a:tc>
                <a:tc>
                  <a:txBody>
                    <a:bodyPr/>
                    <a:lstStyle/>
                    <a:p>
                      <a:pPr algn="l" fontAlgn="b"/>
                      <a:r>
                        <a:rPr lang="en-US" sz="1800" b="0" i="0" u="none" strike="noStrike">
                          <a:solidFill>
                            <a:srgbClr val="000000"/>
                          </a:solidFill>
                          <a:latin typeface="Lucida Sans Unicode" pitchFamily="34" charset="0"/>
                          <a:cs typeface="Lucida Sans Unicode" pitchFamily="34" charset="0"/>
                        </a:rPr>
                        <a:t>Theology III</a:t>
                      </a:r>
                    </a:p>
                  </a:txBody>
                  <a:tcPr marL="15488" marR="15488" marT="15488" marB="0" anchor="b">
                    <a:lnL>
                      <a:noFill/>
                    </a:lnL>
                    <a:lnR>
                      <a:noFill/>
                    </a:lnR>
                    <a:lnT>
                      <a:noFill/>
                    </a:lnT>
                    <a:lnB>
                      <a:noFill/>
                    </a:lnB>
                  </a:tcPr>
                </a:tc>
              </a:tr>
              <a:tr h="309756">
                <a:tc>
                  <a:txBody>
                    <a:bodyPr/>
                    <a:lstStyle/>
                    <a:p>
                      <a:pPr algn="l" fontAlgn="b"/>
                      <a:r>
                        <a:rPr lang="en-US" sz="1800" b="0" i="0" u="none" strike="noStrike">
                          <a:solidFill>
                            <a:srgbClr val="000000"/>
                          </a:solidFill>
                          <a:latin typeface="Lucida Sans Unicode" pitchFamily="34" charset="0"/>
                          <a:cs typeface="Lucida Sans Unicode" pitchFamily="34" charset="0"/>
                        </a:rPr>
                        <a:t>Ecclesiology</a:t>
                      </a:r>
                    </a:p>
                  </a:txBody>
                  <a:tcPr marL="15488" marR="15488" marT="15488" marB="0" anchor="b">
                    <a:lnL>
                      <a:noFill/>
                    </a:lnL>
                    <a:lnR>
                      <a:noFill/>
                    </a:lnR>
                    <a:lnT>
                      <a:noFill/>
                    </a:lnT>
                    <a:lnB>
                      <a:noFill/>
                    </a:lnB>
                  </a:tcPr>
                </a:tc>
                <a:tc>
                  <a:txBody>
                    <a:bodyPr/>
                    <a:lstStyle/>
                    <a:p>
                      <a:pPr algn="l" fontAlgn="b"/>
                      <a:r>
                        <a:rPr lang="en-US" sz="1800" b="0" i="1" u="none" strike="noStrike">
                          <a:solidFill>
                            <a:srgbClr val="000000"/>
                          </a:solidFill>
                          <a:latin typeface="Lucida Sans Unicode" pitchFamily="34" charset="0"/>
                          <a:cs typeface="Lucida Sans Unicode" pitchFamily="34" charset="0"/>
                        </a:rPr>
                        <a:t>The Church</a:t>
                      </a:r>
                    </a:p>
                  </a:txBody>
                  <a:tcPr marL="15488" marR="15488" marT="15488" marB="0" anchor="b">
                    <a:lnL>
                      <a:noFill/>
                    </a:lnL>
                    <a:lnR>
                      <a:noFill/>
                    </a:lnR>
                    <a:lnT>
                      <a:noFill/>
                    </a:lnT>
                    <a:lnB>
                      <a:noFill/>
                    </a:lnB>
                  </a:tcPr>
                </a:tc>
                <a:tc>
                  <a:txBody>
                    <a:bodyPr/>
                    <a:lstStyle/>
                    <a:p>
                      <a:pPr algn="l" fontAlgn="b"/>
                      <a:r>
                        <a:rPr lang="en-US" sz="1800" b="0" i="0" u="none" strike="noStrike">
                          <a:solidFill>
                            <a:srgbClr val="000000"/>
                          </a:solidFill>
                          <a:latin typeface="Lucida Sans Unicode" pitchFamily="34" charset="0"/>
                          <a:cs typeface="Lucida Sans Unicode" pitchFamily="34" charset="0"/>
                        </a:rPr>
                        <a:t>Theology IV</a:t>
                      </a:r>
                    </a:p>
                  </a:txBody>
                  <a:tcPr marL="15488" marR="15488" marT="15488" marB="0" anchor="b">
                    <a:lnL>
                      <a:noFill/>
                    </a:lnL>
                    <a:lnR>
                      <a:noFill/>
                    </a:lnR>
                    <a:lnT>
                      <a:noFill/>
                    </a:lnT>
                    <a:lnB>
                      <a:noFill/>
                    </a:lnB>
                  </a:tcPr>
                </a:tc>
              </a:tr>
              <a:tr h="309756">
                <a:tc>
                  <a:txBody>
                    <a:bodyPr/>
                    <a:lstStyle/>
                    <a:p>
                      <a:pPr algn="l" fontAlgn="b"/>
                      <a:r>
                        <a:rPr lang="en-US" sz="1800" b="0" i="0" u="none" strike="noStrike" dirty="0">
                          <a:solidFill>
                            <a:srgbClr val="000000"/>
                          </a:solidFill>
                          <a:latin typeface="Lucida Sans Unicode" pitchFamily="34" charset="0"/>
                          <a:cs typeface="Lucida Sans Unicode" pitchFamily="34" charset="0"/>
                        </a:rPr>
                        <a:t>Eschatology</a:t>
                      </a:r>
                    </a:p>
                  </a:txBody>
                  <a:tcPr marL="15488" marR="15488" marT="15488" marB="0" anchor="b">
                    <a:lnL>
                      <a:noFill/>
                    </a:lnL>
                    <a:lnR>
                      <a:noFill/>
                    </a:lnR>
                    <a:lnT>
                      <a:noFill/>
                    </a:lnT>
                    <a:lnB>
                      <a:noFill/>
                    </a:lnB>
                  </a:tcPr>
                </a:tc>
                <a:tc>
                  <a:txBody>
                    <a:bodyPr/>
                    <a:lstStyle/>
                    <a:p>
                      <a:pPr algn="l" fontAlgn="b"/>
                      <a:r>
                        <a:rPr lang="en-US" sz="1800" b="0" i="1" u="none" strike="noStrike">
                          <a:solidFill>
                            <a:srgbClr val="000000"/>
                          </a:solidFill>
                          <a:latin typeface="Lucida Sans Unicode" pitchFamily="34" charset="0"/>
                          <a:cs typeface="Lucida Sans Unicode" pitchFamily="34" charset="0"/>
                        </a:rPr>
                        <a:t>End Times</a:t>
                      </a:r>
                    </a:p>
                  </a:txBody>
                  <a:tcPr marL="15488" marR="15488" marT="15488" marB="0" anchor="b">
                    <a:lnL>
                      <a:noFill/>
                    </a:lnL>
                    <a:lnR>
                      <a:noFill/>
                    </a:lnR>
                    <a:lnT>
                      <a:noFill/>
                    </a:lnT>
                    <a:lnB>
                      <a:noFill/>
                    </a:lnB>
                  </a:tcPr>
                </a:tc>
                <a:tc>
                  <a:txBody>
                    <a:bodyPr/>
                    <a:lstStyle/>
                    <a:p>
                      <a:pPr algn="l" fontAlgn="b"/>
                      <a:r>
                        <a:rPr lang="en-US" sz="1800" b="0" i="0" u="none" strike="noStrike" dirty="0">
                          <a:solidFill>
                            <a:srgbClr val="000000"/>
                          </a:solidFill>
                          <a:latin typeface="Lucida Sans Unicode" pitchFamily="34" charset="0"/>
                          <a:cs typeface="Lucida Sans Unicode" pitchFamily="34" charset="0"/>
                        </a:rPr>
                        <a:t>Theology IV</a:t>
                      </a:r>
                    </a:p>
                  </a:txBody>
                  <a:tcPr marL="15488" marR="15488" marT="15488" marB="0" anchor="b">
                    <a:lnL>
                      <a:noFill/>
                    </a:lnL>
                    <a:lnR>
                      <a:noFill/>
                    </a:lnR>
                    <a:lnT>
                      <a:noFill/>
                    </a:lnT>
                    <a:lnB>
                      <a:noFill/>
                    </a:lnB>
                  </a:tcPr>
                </a:tc>
              </a:tr>
            </a:tbl>
          </a:graphicData>
        </a:graphic>
      </p:graphicFrame>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228600" y="1981200"/>
            <a:ext cx="8610600" cy="2667000"/>
          </a:xfrm>
        </p:spPr>
        <p:txBody>
          <a:bodyPr/>
          <a:lstStyle/>
          <a:p>
            <a:r>
              <a:rPr lang="en-US" sz="2000" dirty="0" smtClean="0"/>
              <a:t>Session #1:  Introduction to Systematic Theology</a:t>
            </a:r>
          </a:p>
          <a:p>
            <a:r>
              <a:rPr lang="en-US" sz="2000" dirty="0" smtClean="0"/>
              <a:t>Session #2:  God’s Grace in Revelation</a:t>
            </a:r>
          </a:p>
          <a:p>
            <a:r>
              <a:rPr lang="en-US" sz="2000" dirty="0" smtClean="0"/>
              <a:t>Session #3:  The Inspiration of Scripture</a:t>
            </a:r>
          </a:p>
          <a:p>
            <a:r>
              <a:rPr lang="en-US" sz="2000" dirty="0" smtClean="0"/>
              <a:t>Session #4:  The Inerrancy of Scripture</a:t>
            </a:r>
          </a:p>
          <a:p>
            <a:r>
              <a:rPr lang="en-US" sz="2000" dirty="0" smtClean="0"/>
              <a:t>Session #5:  The Sufficiency of Scripture</a:t>
            </a:r>
          </a:p>
          <a:p>
            <a:r>
              <a:rPr lang="en-US" sz="2000" dirty="0" smtClean="0"/>
              <a:t>Session #6:  Nuts and Bolts </a:t>
            </a:r>
            <a:br>
              <a:rPr lang="en-US" sz="2000" dirty="0" smtClean="0"/>
            </a:br>
            <a:r>
              <a:rPr lang="en-US" sz="2000" dirty="0" smtClean="0"/>
              <a:t>		(Preservation, Transmission, Translation of Scripture)</a:t>
            </a:r>
          </a:p>
        </p:txBody>
      </p:sp>
      <p:sp>
        <p:nvSpPr>
          <p:cNvPr id="2" name="Title 1"/>
          <p:cNvSpPr>
            <a:spLocks noGrp="1"/>
          </p:cNvSpPr>
          <p:nvPr>
            <p:ph type="title"/>
          </p:nvPr>
        </p:nvSpPr>
        <p:spPr/>
        <p:txBody>
          <a:bodyPr>
            <a:normAutofit fontScale="90000"/>
          </a:bodyPr>
          <a:lstStyle/>
          <a:p>
            <a:pPr fontAlgn="auto">
              <a:spcAft>
                <a:spcPts val="0"/>
              </a:spcAft>
              <a:defRPr/>
            </a:pPr>
            <a:r>
              <a:rPr lang="en-US" dirty="0" smtClean="0"/>
              <a:t>Study of </a:t>
            </a:r>
            <a:r>
              <a:rPr lang="en-US" dirty="0" err="1" smtClean="0"/>
              <a:t>Bibliology</a:t>
            </a:r>
            <a:r>
              <a:rPr lang="en-US" dirty="0" smtClean="0"/>
              <a:t> (Our Schedule)</a:t>
            </a:r>
            <a:endParaRPr lang="en-US" dirty="0"/>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914400" y="1066800"/>
            <a:ext cx="7772400" cy="4572000"/>
          </a:xfrm>
        </p:spPr>
        <p:txBody>
          <a:bodyPr/>
          <a:lstStyle/>
          <a:p>
            <a:r>
              <a:rPr lang="en-US" b="1" smtClean="0"/>
              <a:t>Systematic Theology is possible because God is a God of </a:t>
            </a:r>
            <a:r>
              <a:rPr lang="en-US" b="1" i="1" smtClean="0"/>
              <a:t>order</a:t>
            </a:r>
            <a:r>
              <a:rPr lang="en-US" b="1" smtClean="0"/>
              <a:t>, not chaos.</a:t>
            </a:r>
            <a:br>
              <a:rPr lang="en-US" b="1" smtClean="0"/>
            </a:br>
            <a:endParaRPr lang="en-US" b="1" smtClean="0"/>
          </a:p>
          <a:p>
            <a:pPr>
              <a:buFont typeface="Wingdings 2" pitchFamily="18" charset="2"/>
              <a:buNone/>
            </a:pPr>
            <a:r>
              <a:rPr lang="en-US" i="1" smtClean="0"/>
              <a:t>	1 Corinthians 14:33 – for God is not a God of confusion but of peace, as in all the churches of the saints.</a:t>
            </a:r>
            <a:br>
              <a:rPr lang="en-US" i="1" smtClean="0"/>
            </a:br>
            <a:endParaRPr lang="en-US" i="1" smtClean="0"/>
          </a:p>
          <a:p>
            <a:pPr>
              <a:buFont typeface="Wingdings 2" pitchFamily="18" charset="2"/>
              <a:buNone/>
            </a:pPr>
            <a:r>
              <a:rPr lang="en-US" i="1" smtClean="0"/>
              <a:t>	1 Corinthians 14:40 – But let all things be done properly and in an orderly manner.</a:t>
            </a: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914400" y="1066800"/>
            <a:ext cx="7772400" cy="4572000"/>
          </a:xfrm>
        </p:spPr>
        <p:txBody>
          <a:bodyPr/>
          <a:lstStyle/>
          <a:p>
            <a:r>
              <a:rPr lang="en-US" b="1" smtClean="0"/>
              <a:t>Systematic Theology is possible because of the </a:t>
            </a:r>
            <a:r>
              <a:rPr lang="en-US" b="1" i="1" smtClean="0"/>
              <a:t>unity of the Bible</a:t>
            </a:r>
          </a:p>
          <a:p>
            <a:pPr>
              <a:buFont typeface="Wingdings 2" pitchFamily="18" charset="2"/>
              <a:buNone/>
            </a:pPr>
            <a:r>
              <a:rPr lang="en-US" i="1" smtClean="0"/>
              <a:t>  </a:t>
            </a:r>
          </a:p>
          <a:p>
            <a:pPr>
              <a:buFont typeface="Wingdings 2" pitchFamily="18" charset="2"/>
              <a:buNone/>
            </a:pPr>
            <a:r>
              <a:rPr lang="en-US" i="1" smtClean="0"/>
              <a:t>	“Analogia Scriptura” - </a:t>
            </a:r>
            <a:r>
              <a:rPr lang="en-US" b="1" i="1" smtClean="0"/>
              <a:t>Scripture</a:t>
            </a:r>
            <a:r>
              <a:rPr lang="en-US" i="1" smtClean="0"/>
              <a:t> interprets </a:t>
            </a:r>
            <a:r>
              <a:rPr lang="en-US" b="1" i="1" smtClean="0"/>
              <a:t>Scripture</a:t>
            </a:r>
          </a:p>
          <a:p>
            <a:endParaRPr lang="en-US" smtClean="0"/>
          </a:p>
        </p:txBody>
      </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226</TotalTime>
  <Words>960</Words>
  <Application>Microsoft Office PowerPoint</Application>
  <PresentationFormat>On-screen Show (4:3)</PresentationFormat>
  <Paragraphs>217</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Concourse</vt:lpstr>
      <vt:lpstr>Welcome to Cornerstone Bible Institute Theology I: Bibliology and Theology Proper</vt:lpstr>
      <vt:lpstr>Cornerstone Bible Institute</vt:lpstr>
      <vt:lpstr>I. What is Systematic Theology?</vt:lpstr>
      <vt:lpstr>Four Steps Involved:</vt:lpstr>
      <vt:lpstr>The result of doing systematic theology is what we call doctrines.</vt:lpstr>
      <vt:lpstr>Major Doctrines Studied Throughout Church History:</vt:lpstr>
      <vt:lpstr>Study of Bibliology (Our Schedule)</vt:lpstr>
      <vt:lpstr>Slide 8</vt:lpstr>
      <vt:lpstr>Slide 9</vt:lpstr>
      <vt:lpstr>Slide 10</vt:lpstr>
      <vt:lpstr>II.   Why Study Systematic Theology?</vt:lpstr>
      <vt:lpstr>III.  How Should We Study Systematic Theology?</vt:lpstr>
      <vt:lpstr>Introduction to Systematic Theology Discussion Questions:</vt:lpstr>
      <vt:lpstr>Break Time</vt:lpstr>
      <vt:lpstr>Cornerstone Bible Institute</vt:lpstr>
      <vt:lpstr>Introduction: General Observations</vt:lpstr>
      <vt:lpstr>Slide 17</vt:lpstr>
      <vt:lpstr>Slide 18</vt:lpstr>
      <vt:lpstr>I. What is Revelation?</vt:lpstr>
      <vt:lpstr>Two Broad Categories:</vt:lpstr>
      <vt:lpstr>II. What is General Revelation?</vt:lpstr>
      <vt:lpstr>Characteristics of General Revelation:</vt:lpstr>
      <vt:lpstr>Slide 23</vt:lpstr>
      <vt:lpstr>Slide 24</vt:lpstr>
      <vt:lpstr>Slide 25</vt:lpstr>
      <vt:lpstr>III. What is Special Revelation?</vt:lpstr>
      <vt:lpstr>Characteristics of Special Revelation:</vt:lpstr>
      <vt:lpstr>Introduction to Systematic Theology Discussion Questions:</vt:lpstr>
      <vt:lpstr>Break Time</vt:lpstr>
      <vt:lpstr>Cornerstone Bible Institute</vt:lpstr>
      <vt:lpstr>Introduction</vt:lpstr>
      <vt:lpstr>I. What does the “Inspiration of Scripture” mean?</vt:lpstr>
      <vt:lpstr>Two elements in inspiration:</vt:lpstr>
      <vt:lpstr>Slide 34</vt:lpstr>
      <vt:lpstr>Two Illustrations:</vt:lpstr>
      <vt:lpstr>Definition of Inspiration</vt:lpstr>
      <vt:lpstr>Slide 37</vt:lpstr>
      <vt:lpstr>II. What are Some Inadequate Views of Inspiration?</vt:lpstr>
      <vt:lpstr>What was Jesus’ View of the Inspiration of the Bible?</vt:lpstr>
      <vt:lpstr>Slide 40</vt:lpstr>
      <vt:lpstr>Slide 41</vt:lpstr>
      <vt:lpstr>Slide 42</vt:lpstr>
      <vt:lpstr>In Sum: Jesus believed it</vt:lpstr>
      <vt:lpstr>Some additional considerations:</vt:lpstr>
      <vt:lpstr>Slide 45</vt:lpstr>
      <vt:lpstr>IV. What should be our response to the doctrine of inspiration?</vt:lpstr>
      <vt:lpstr>Introduction to Systematic Theology Discussion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Cornerstone Bible Institute</dc:title>
  <dc:creator>Adam Bakonis</dc:creator>
  <cp:lastModifiedBy>Adam Bakonis</cp:lastModifiedBy>
  <cp:revision>34</cp:revision>
  <dcterms:created xsi:type="dcterms:W3CDTF">2009-03-11T01:28:32Z</dcterms:created>
  <dcterms:modified xsi:type="dcterms:W3CDTF">2009-03-14T01:28:07Z</dcterms:modified>
</cp:coreProperties>
</file>